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3"/>
  </p:notesMasterIdLst>
  <p:sldIdLst>
    <p:sldId id="307" r:id="rId4"/>
    <p:sldId id="308" r:id="rId5"/>
    <p:sldId id="418" r:id="rId6"/>
    <p:sldId id="419" r:id="rId7"/>
    <p:sldId id="378" r:id="rId8"/>
    <p:sldId id="380" r:id="rId9"/>
    <p:sldId id="381" r:id="rId10"/>
    <p:sldId id="382" r:id="rId11"/>
    <p:sldId id="390" r:id="rId12"/>
    <p:sldId id="420" r:id="rId14"/>
    <p:sldId id="423" r:id="rId15"/>
    <p:sldId id="383" r:id="rId16"/>
    <p:sldId id="365" r:id="rId17"/>
    <p:sldId id="385" r:id="rId18"/>
    <p:sldId id="366" r:id="rId19"/>
    <p:sldId id="425" r:id="rId20"/>
    <p:sldId id="367" r:id="rId21"/>
    <p:sldId id="328" r:id="rId22"/>
    <p:sldId id="450" r:id="rId23"/>
    <p:sldId id="448" r:id="rId24"/>
    <p:sldId id="387" r:id="rId25"/>
    <p:sldId id="388" r:id="rId26"/>
    <p:sldId id="389" r:id="rId27"/>
    <p:sldId id="391" r:id="rId28"/>
    <p:sldId id="392" r:id="rId29"/>
    <p:sldId id="393" r:id="rId30"/>
    <p:sldId id="394" r:id="rId31"/>
    <p:sldId id="466" r:id="rId32"/>
    <p:sldId id="412" r:id="rId33"/>
    <p:sldId id="465" r:id="rId34"/>
  </p:sldIdLst>
  <p:sldSz cx="9144000" cy="6858000" type="screen4x3"/>
  <p:notesSz cx="6858000" cy="9144000"/>
  <p:custDataLst>
    <p:tags r:id="rId3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297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yanjun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-1704" y="-84"/>
      </p:cViewPr>
      <p:guideLst>
        <p:guide orient="horz" pos="2088"/>
        <p:guide pos="29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gs" Target="tags/tag2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468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3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74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1052513"/>
            <a:ext cx="4304760" cy="5545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853" y="1052513"/>
            <a:ext cx="4304760" cy="5545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8902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8307" y="274638"/>
            <a:ext cx="2196306" cy="63230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274638"/>
            <a:ext cx="6461597" cy="63230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73152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544830" y="1110298"/>
            <a:ext cx="8229600" cy="44116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  <p:grpSp>
        <p:nvGrpSpPr>
          <p:cNvPr id="1032" name="Group 8"/>
          <p:cNvGrpSpPr/>
          <p:nvPr/>
        </p:nvGrpSpPr>
        <p:grpSpPr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8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8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8" cy="7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8" cy="7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8" cy="7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8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8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8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8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8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8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8" cy="7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8" cy="7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8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黑体" panose="02010609060101010101" charset="-122"/>
          <a:ea typeface="黑体" panose="02010609060101010101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 b="1">
          <a:solidFill>
            <a:srgbClr val="FF00FF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黑体" panose="02010609060101010101" charset="-122"/>
          <a:ea typeface="黑体" panose="02010609060101010101" charset="-122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179388" y="1052513"/>
            <a:ext cx="8785225" cy="554513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1" i="0" u="none" kern="1200" baseline="0">
          <a:solidFill>
            <a:srgbClr val="FF00FF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4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0.wmf"/><Relationship Id="rId1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hyperlink" Target="7.1.swf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hyperlink" Target="7.1.sw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file:///I:\Chap07\7.4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hyperlink" Target="7.6.sw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40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dirty="0"/>
              <a:t>第七章   外围设备</a:t>
            </a:r>
            <a:endParaRPr lang="zh-CN" altLang="en-US" dirty="0"/>
          </a:p>
        </p:txBody>
      </p:sp>
      <p:sp>
        <p:nvSpPr>
          <p:cNvPr id="4100" name="Rectangle 3"/>
          <p:cNvSpPr>
            <a:spLocks noGrp="1"/>
          </p:cNvSpPr>
          <p:nvPr>
            <p:ph idx="1"/>
          </p:nvPr>
        </p:nvSpPr>
        <p:spPr>
          <a:xfrm>
            <a:off x="544830" y="1110615"/>
            <a:ext cx="8531860" cy="4411345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7.1 </a:t>
            </a:r>
            <a:r>
              <a:rPr lang="zh-CN" altLang="en-US" sz="2800" dirty="0">
                <a:solidFill>
                  <a:schemeClr val="tx1"/>
                </a:solidFill>
              </a:rPr>
              <a:t>外围设备概述</a:t>
            </a:r>
            <a:r>
              <a:rPr lang="zh-CN" altLang="en-US" sz="2800" dirty="0">
                <a:solidFill>
                  <a:srgbClr val="FF0000"/>
                </a:solidFill>
              </a:rPr>
              <a:t>（简单讲）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FF00FF"/>
                </a:solidFill>
              </a:rPr>
              <a:t>  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7.1.1 </a:t>
            </a:r>
            <a:r>
              <a:rPr lang="zh-CN" altLang="en-US" sz="2400" dirty="0">
                <a:solidFill>
                  <a:srgbClr val="0000FF"/>
                </a:solidFill>
              </a:rPr>
              <a:t>外围设备的一般功能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   7.1.2 </a:t>
            </a:r>
            <a:r>
              <a:rPr lang="zh-CN" altLang="en-US" sz="2400" dirty="0">
                <a:solidFill>
                  <a:srgbClr val="0000FF"/>
                </a:solidFill>
              </a:rPr>
              <a:t>外围设备分类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zh-CN" altLang="en-US" sz="2400" dirty="0">
                <a:solidFill>
                  <a:srgbClr val="0000FF"/>
                </a:solidFill>
              </a:rPr>
              <a:t>（图）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eaLnBrk="1" hangingPunct="1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7.2 </a:t>
            </a:r>
            <a:r>
              <a:rPr lang="zh-CN" altLang="en-US" sz="2800" dirty="0">
                <a:solidFill>
                  <a:schemeClr val="tx1"/>
                </a:solidFill>
              </a:rPr>
              <a:t>磁盘存储设备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（稍重点讲，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操作系统）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FF00FF"/>
                </a:solidFill>
              </a:rPr>
              <a:t>   </a:t>
            </a:r>
            <a:r>
              <a:rPr lang="en-US" altLang="zh-CN" sz="2400" dirty="0">
                <a:solidFill>
                  <a:srgbClr val="0000FF"/>
                </a:solidFill>
              </a:rPr>
              <a:t>7.2.1 </a:t>
            </a:r>
            <a:r>
              <a:rPr lang="zh-CN" altLang="en-US" sz="2400" dirty="0">
                <a:solidFill>
                  <a:srgbClr val="0000FF"/>
                </a:solidFill>
              </a:rPr>
              <a:t>磁纪录原理</a:t>
            </a:r>
            <a:r>
              <a:rPr lang="en-US" altLang="zh-CN" sz="2400" dirty="0">
                <a:solidFill>
                  <a:srgbClr val="0000FF"/>
                </a:solidFill>
              </a:rPr>
              <a:t>             7.2.2 </a:t>
            </a:r>
            <a:r>
              <a:rPr lang="zh-CN" altLang="en-US" sz="2400" dirty="0">
                <a:solidFill>
                  <a:srgbClr val="0000FF"/>
                </a:solidFill>
              </a:rPr>
              <a:t>磁盘的组成和分类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eaLnBrk="1" hangingPunct="1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  7.2.3 </a:t>
            </a:r>
            <a:r>
              <a:rPr lang="zh-CN" altLang="en-US" sz="2400" dirty="0">
                <a:solidFill>
                  <a:srgbClr val="0000FF"/>
                </a:solidFill>
              </a:rPr>
              <a:t>磁盘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驱动器和控制器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  </a:t>
            </a:r>
            <a:r>
              <a:rPr lang="en-US" altLang="zh-CN" sz="2400" dirty="0">
                <a:solidFill>
                  <a:srgbClr val="0000FF"/>
                </a:solidFill>
              </a:rPr>
              <a:t>   7.2.4 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磁盘上信息的分布</a:t>
            </a:r>
            <a:endParaRPr lang="zh-CN" altLang="en-US" sz="2400" dirty="0">
              <a:sym typeface="+mn-ea"/>
            </a:endParaRPr>
          </a:p>
          <a:p>
            <a:pPr eaLnBrk="1" hangingPunct="1">
              <a:buNone/>
            </a:pPr>
            <a:r>
              <a:rPr lang="zh-CN" altLang="en-US" sz="2400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 7.2.5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磁盘存储器的技术指标</a:t>
            </a:r>
            <a:r>
              <a:rPr lang="en-US" altLang="zh-CN" sz="2400" dirty="0">
                <a:sym typeface="+mn-ea"/>
              </a:rPr>
              <a:t>  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 7.2.6 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磁盘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cache</a:t>
            </a:r>
            <a:endParaRPr lang="en-US" altLang="zh-CN" sz="2400" dirty="0">
              <a:solidFill>
                <a:srgbClr val="0000FF"/>
              </a:solidFill>
              <a:sym typeface="+mn-ea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   7.2.7 RAID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eaLnBrk="1" hangingPunct="1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7.3 </a:t>
            </a:r>
            <a:r>
              <a:rPr lang="zh-CN" altLang="en-US" sz="2800" dirty="0">
                <a:solidFill>
                  <a:schemeClr val="tx1"/>
                </a:solidFill>
              </a:rPr>
              <a:t>磁带存储设备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7.4 </a:t>
            </a:r>
            <a:r>
              <a:rPr lang="zh-CN" altLang="en-US" sz="2800" dirty="0">
                <a:solidFill>
                  <a:schemeClr val="tx1"/>
                </a:solidFill>
              </a:rPr>
              <a:t>光盘和磁光盘存储设备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7.5 </a:t>
            </a:r>
            <a:r>
              <a:rPr lang="zh-CN" altLang="en-US" sz="2800" dirty="0">
                <a:solidFill>
                  <a:schemeClr val="tx1"/>
                </a:solidFill>
              </a:rPr>
              <a:t>显示设备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eaLnBrk="1" hangingPunct="1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7.6 </a:t>
            </a:r>
            <a:r>
              <a:rPr lang="zh-CN" altLang="en-US" sz="2800" dirty="0">
                <a:solidFill>
                  <a:schemeClr val="tx1"/>
                </a:solidFill>
              </a:rPr>
              <a:t>输入设备和打印设备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标题 68609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490537"/>
          </a:xfrm>
        </p:spPr>
        <p:txBody>
          <a:bodyPr anchor="ctr"/>
          <a:p>
            <a:r>
              <a:rPr lang="en-US" altLang="zh-CN" sz="4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7.2.2  </a:t>
            </a:r>
            <a:r>
              <a:rPr lang="zh-CN" altLang="en-US" sz="4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磁盘的组成和分类</a:t>
            </a:r>
            <a:endParaRPr lang="zh-CN" altLang="en-US" sz="4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8611" name="文本占位符 68610"/>
          <p:cNvSpPr>
            <a:spLocks noGrp="1"/>
          </p:cNvSpPr>
          <p:nvPr>
            <p:ph type="body" idx="1"/>
          </p:nvPr>
        </p:nvSpPr>
        <p:spPr>
          <a:xfrm>
            <a:off x="251460" y="836930"/>
            <a:ext cx="8785225" cy="1570355"/>
          </a:xfrm>
        </p:spPr>
        <p:txBody>
          <a:bodyPr/>
          <a:p>
            <a:pPr>
              <a:lnSpc>
                <a:spcPct val="8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可换盘片式：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优点：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盘片可以脱机保存，同型盘片可互换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缺点：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结构复杂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8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固定磁头式：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优点：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存取速度快，省去磁头找道时间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缺点：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结构复杂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51460" y="2420620"/>
          <a:ext cx="5906770" cy="1503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280"/>
                <a:gridCol w="1841500"/>
                <a:gridCol w="2459990"/>
              </a:tblGrid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组成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可移动磁头</a:t>
                      </a:r>
                      <a:r>
                        <a:rPr lang="en-US" altLang="zh-CN" sz="2400" b="1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endParaRPr lang="en-US" altLang="zh-CN" sz="2400" b="1">
                        <a:solidFill>
                          <a:srgbClr val="0000FF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固定磁头</a:t>
                      </a:r>
                      <a:r>
                        <a:rPr lang="en-US" altLang="zh-CN" sz="2400" b="1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(</a:t>
                      </a:r>
                      <a:r>
                        <a:rPr lang="zh-CN" altLang="en-US" sz="2400" b="1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快</a:t>
                      </a:r>
                      <a:r>
                        <a:rPr lang="en-US" altLang="zh-CN" sz="2400" b="1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)</a:t>
                      </a:r>
                      <a:endParaRPr lang="en-US" altLang="zh-CN" sz="2400" b="1">
                        <a:solidFill>
                          <a:srgbClr val="0000FF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可换盘片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 dirty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0000FF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固定盘片</a:t>
                      </a:r>
                      <a:endParaRPr lang="zh-CN" altLang="en-US" sz="2400" b="1">
                        <a:solidFill>
                          <a:srgbClr val="0000FF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  <a:sym typeface="+mn-ea"/>
                        </a:rPr>
                        <a:t>温盘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占位符 68610"/>
          <p:cNvSpPr>
            <a:spLocks noGrp="1"/>
          </p:cNvSpPr>
          <p:nvPr/>
        </p:nvSpPr>
        <p:spPr>
          <a:xfrm>
            <a:off x="251460" y="4004945"/>
            <a:ext cx="8785225" cy="16459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温彻斯特磁盘机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（温盘）：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可移动磁头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固定盘片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的磁盘机。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密封组合式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的硬磁盘，即磁头、盘片、电机等驱动部件乃至读写电路等组装成一个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不可随意拆卸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的整体。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优点：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防尘性能好，可靠性高，对使用环境要求不高。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（普通硬盘要求超净环境，只能用于大型计算机中）</a:t>
            </a:r>
            <a:endParaRPr lang="zh-CN" altLang="en-US" sz="2400" dirty="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6444615" y="2090420"/>
          <a:ext cx="2585720" cy="214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3924300" imgH="2889250" progId="Paint.Picture">
                  <p:embed/>
                </p:oleObj>
              </mc:Choice>
              <mc:Fallback>
                <p:oleObj name="" r:id="rId2" imgW="3924300" imgH="2889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44615" y="2090420"/>
                        <a:ext cx="2585720" cy="2141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238760" y="2420620"/>
          <a:ext cx="8667115" cy="435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575300" imgH="3009900" progId="Paint.Picture">
                  <p:embed/>
                </p:oleObj>
              </mc:Choice>
              <mc:Fallback>
                <p:oleObj name="" r:id="rId1" imgW="5575300" imgH="30099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8760" y="2420620"/>
                        <a:ext cx="8667115" cy="435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Rectangle 2"/>
          <p:cNvSpPr>
            <a:spLocks noGrp="1"/>
          </p:cNvSpPr>
          <p:nvPr/>
        </p:nvSpPr>
        <p:spPr>
          <a:xfrm>
            <a:off x="0" y="188595"/>
            <a:ext cx="7543800" cy="5619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ym typeface="+mn-ea"/>
              </a:rPr>
              <a:t>磁盘驱动器</a:t>
            </a:r>
            <a:endParaRPr lang="zh-CN" altLang="en-US" dirty="0"/>
          </a:p>
        </p:txBody>
      </p:sp>
      <p:sp>
        <p:nvSpPr>
          <p:cNvPr id="7" name="Rectangle 3"/>
          <p:cNvSpPr>
            <a:spLocks noGrp="1"/>
          </p:cNvSpPr>
          <p:nvPr>
            <p:ph idx="1"/>
          </p:nvPr>
        </p:nvSpPr>
        <p:spPr>
          <a:xfrm>
            <a:off x="124460" y="750570"/>
            <a:ext cx="8895080" cy="1200150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8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磁盘驱动器由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部分构成：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①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定位驱动系统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：驱动磁头到达目标磁道位置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②</a:t>
            </a: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主轴系统：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安装盘片，并使主轴带动盘片旋转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en-US" altLang="zh-CN" sz="2400" dirty="0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③</a:t>
            </a:r>
            <a:r>
              <a:rPr lang="en-US" altLang="zh-CN" sz="2400" dirty="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FFC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数据转换系统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：控制数据的写入读出（磁头、读写电路等）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08450" y="2911475"/>
            <a:ext cx="3435350" cy="2519045"/>
          </a:xfrm>
          <a:prstGeom prst="rect">
            <a:avLst/>
          </a:prstGeom>
          <a:solidFill>
            <a:srgbClr val="0000FF">
              <a:alpha val="19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48130" y="2911475"/>
            <a:ext cx="1884680" cy="2851785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63620" y="2911475"/>
            <a:ext cx="394335" cy="1738630"/>
          </a:xfrm>
          <a:prstGeom prst="rect">
            <a:avLst/>
          </a:prstGeom>
          <a:solidFill>
            <a:srgbClr val="FFFF00">
              <a:alpha val="37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/>
          <p:nvPr/>
        </p:nvGraphicFramePr>
        <p:xfrm>
          <a:off x="251460" y="3213100"/>
          <a:ext cx="8580120" cy="3427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178800" imgH="2933700" progId="Paint.Picture">
                  <p:embed/>
                </p:oleObj>
              </mc:Choice>
              <mc:Fallback>
                <p:oleObj name="" r:id="rId1" imgW="8178800" imgH="29337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1460" y="3213100"/>
                        <a:ext cx="8580120" cy="3427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>
          <a:xfrm>
            <a:off x="0" y="116205"/>
            <a:ext cx="7543800" cy="561975"/>
          </a:xfrm>
        </p:spPr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dirty="0">
                <a:sym typeface="+mn-ea"/>
              </a:rPr>
              <a:t>磁盘控制器</a:t>
            </a:r>
            <a:endParaRPr lang="zh-CN" altLang="en-US" dirty="0"/>
          </a:p>
        </p:txBody>
      </p:sp>
      <p:sp>
        <p:nvSpPr>
          <p:cNvPr id="11268" name="Rectangle 3"/>
          <p:cNvSpPr>
            <a:spLocks noGrp="1"/>
          </p:cNvSpPr>
          <p:nvPr>
            <p:ph idx="1"/>
          </p:nvPr>
        </p:nvSpPr>
        <p:spPr>
          <a:xfrm>
            <a:off x="0" y="620395"/>
            <a:ext cx="8956675" cy="2409190"/>
          </a:xfrm>
          <a:solidFill>
            <a:schemeClr val="bg1"/>
          </a:solidFill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9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是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主机与磁盘驱动器之间的接口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电路板图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</a:t>
            </a:r>
            <a:endParaRPr lang="en-US" altLang="zh-CN" sz="2400" dirty="0">
              <a:solidFill>
                <a:schemeClr val="tx1"/>
              </a:solidFill>
              <a:sym typeface="+mn-ea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charset="0"/>
              <a:buNone/>
            </a:pP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(1)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与主机的接口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系统级接口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控制外存与主机总线之间交换数据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2)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与设备的接口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设备级接口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根据主机的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命令控制设备的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操作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说明：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磁盘控制器的功能全部转移到设备中，主机与设备之间采用标准的通用接口，例如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SCSI(</a:t>
            </a:r>
            <a:r>
              <a:rPr lang="zh-CN" altLang="en-US" sz="2400">
                <a:sym typeface="+mn-ea"/>
              </a:rPr>
              <a:t>小型计算机系统接口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，从而使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设备相对独立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92090" y="3284855"/>
            <a:ext cx="1204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数据与时钟的分离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1595" y="3140710"/>
            <a:ext cx="1951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DMA</a:t>
            </a:r>
            <a:r>
              <a:rPr lang="zh-CN" altLang="en-US" b="1">
                <a:solidFill>
                  <a:srgbClr val="FF0000"/>
                </a:solidFill>
              </a:rPr>
              <a:t>直接存储器传送，成块传送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00695" y="4578985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①</a:t>
            </a:r>
            <a:endParaRPr lang="zh-CN" altLang="en-US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04660" y="4580890"/>
            <a:ext cx="53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②</a:t>
            </a:r>
            <a:endParaRPr lang="zh-CN" altLang="en-US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7685" y="4578985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③</a:t>
            </a:r>
            <a:endParaRPr lang="zh-CN" altLang="en-US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00245" y="4580890"/>
            <a:ext cx="4241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④</a:t>
            </a:r>
            <a:endParaRPr lang="zh-CN" altLang="en-US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7720" y="4578985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⑤</a:t>
            </a:r>
            <a:endParaRPr lang="zh-CN" altLang="en-US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67585" y="3896995"/>
            <a:ext cx="419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⑥</a:t>
            </a:r>
            <a:endParaRPr lang="zh-CN" altLang="en-US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87450" y="4578985"/>
            <a:ext cx="4349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⑦</a:t>
            </a:r>
            <a:endParaRPr lang="zh-CN" altLang="en-US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1460" y="4005580"/>
            <a:ext cx="4349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⑧</a:t>
            </a:r>
            <a:endParaRPr lang="zh-CN" altLang="en-US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555"/>
            <a:ext cx="7543800" cy="701040"/>
          </a:xfrm>
        </p:spPr>
        <p:txBody>
          <a:bodyPr/>
          <a:lstStyle/>
          <a:p>
            <a:r>
              <a:rPr lang="en-US" altLang="zh-CN" sz="4000"/>
              <a:t>7.2.4  </a:t>
            </a:r>
            <a:r>
              <a:rPr lang="zh-CN" altLang="en-US" sz="4000" dirty="0">
                <a:sym typeface="+mn-ea"/>
              </a:rPr>
              <a:t>磁盘上信息的分布</a:t>
            </a:r>
            <a:endParaRPr lang="zh-CN" altLang="en-US" sz="400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6080" y="823595"/>
            <a:ext cx="8628380" cy="4411345"/>
          </a:xfrm>
        </p:spPr>
        <p:txBody>
          <a:bodyPr/>
          <a:lstStyle/>
          <a:p>
            <a:pPr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记录面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磁盘片表面（</a:t>
            </a:r>
            <a:r>
              <a:rPr lang="zh-CN" altLang="en-US" sz="2400" dirty="0">
                <a:solidFill>
                  <a:schemeClr val="tx1"/>
                </a:solidFill>
              </a:rPr>
              <a:t>盘片的上下两面都能记录信息）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磁道：</a:t>
            </a:r>
            <a:r>
              <a:rPr lang="zh-CN" altLang="en-US" sz="2400" dirty="0">
                <a:solidFill>
                  <a:schemeClr val="tx1"/>
                </a:solidFill>
              </a:rPr>
              <a:t>记录面上一系列同心圆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几十到几百个磁道</a:t>
            </a:r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盘面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    </a:t>
            </a:r>
            <a:r>
              <a:rPr lang="zh-CN" altLang="en-US" sz="2400" dirty="0">
                <a:solidFill>
                  <a:schemeClr val="tx1"/>
                </a:solidFill>
              </a:rPr>
              <a:t>磁道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从外向内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依次编号，最外为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磁道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扇区：</a:t>
            </a:r>
            <a:r>
              <a:rPr lang="zh-CN" altLang="en-US" sz="2400" dirty="0">
                <a:solidFill>
                  <a:schemeClr val="tx1"/>
                </a:solidFill>
              </a:rPr>
              <a:t>每个磁道又分为若干个</a:t>
            </a:r>
            <a:r>
              <a:rPr lang="zh-CN" altLang="en-US" sz="2400" dirty="0">
                <a:solidFill>
                  <a:srgbClr val="0000FF"/>
                </a:solidFill>
              </a:rPr>
              <a:t>扇区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外面扇区面积更大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    </a:t>
            </a:r>
            <a:r>
              <a:rPr lang="zh-CN" altLang="en-US" sz="2400" dirty="0">
                <a:solidFill>
                  <a:schemeClr val="tx1"/>
                </a:solidFill>
              </a:rPr>
              <a:t>每个扇区存放的</a:t>
            </a:r>
            <a:r>
              <a:rPr lang="zh-CN" altLang="en-US" sz="2400" dirty="0">
                <a:solidFill>
                  <a:srgbClr val="FF0000"/>
                </a:solidFill>
              </a:rPr>
              <a:t>字节数相同</a:t>
            </a:r>
            <a:r>
              <a:rPr lang="zh-CN" altLang="en-US" sz="2400" dirty="0">
                <a:solidFill>
                  <a:schemeClr val="tx1"/>
                </a:solidFill>
              </a:rPr>
              <a:t>（一个数据块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rgbClr val="FF00FF"/>
                </a:solidFill>
              </a:rPr>
              <a:t>512B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磁盘地址：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记录面号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(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磁头号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磁道号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扇区号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5560" y="3697605"/>
          <a:ext cx="4793615" cy="3160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829050" imgH="2501900" progId="Paint.Picture">
                  <p:embed/>
                </p:oleObj>
              </mc:Choice>
              <mc:Fallback>
                <p:oleObj name="" r:id="rId1" imgW="3829050" imgH="25019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560" y="3697605"/>
                        <a:ext cx="4793615" cy="3160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579745" y="3861435"/>
          <a:ext cx="3282950" cy="2855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2635250" imgH="2355850" progId="Paint.Picture">
                  <p:embed/>
                </p:oleObj>
              </mc:Choice>
              <mc:Fallback>
                <p:oleObj name="" r:id="rId3" imgW="2635250" imgH="2355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9745" y="3861435"/>
                        <a:ext cx="3282950" cy="2855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标题 72705"/>
          <p:cNvSpPr>
            <a:spLocks noGrp="1"/>
          </p:cNvSpPr>
          <p:nvPr>
            <p:ph type="title"/>
          </p:nvPr>
        </p:nvSpPr>
        <p:spPr>
          <a:xfrm>
            <a:off x="395605" y="-317"/>
            <a:ext cx="8229600" cy="633412"/>
          </a:xfrm>
        </p:spPr>
        <p:txBody>
          <a:bodyPr anchor="ctr"/>
          <a:p>
            <a:r>
              <a:rPr lang="en-US" altLang="zh-CN" i="1" dirty="0"/>
              <a:t>7.2  </a:t>
            </a:r>
            <a:r>
              <a:rPr lang="zh-CN" altLang="en-US" i="1" dirty="0"/>
              <a:t>磁盘存储设备</a:t>
            </a:r>
            <a:endParaRPr lang="zh-CN" altLang="en-US" i="1" dirty="0"/>
          </a:p>
        </p:txBody>
      </p:sp>
      <p:sp>
        <p:nvSpPr>
          <p:cNvPr id="72707" name="文本占位符 72706"/>
          <p:cNvSpPr>
            <a:spLocks noGrp="1"/>
          </p:cNvSpPr>
          <p:nvPr>
            <p:ph type="body" idx="1"/>
          </p:nvPr>
        </p:nvSpPr>
        <p:spPr>
          <a:xfrm>
            <a:off x="118110" y="633095"/>
            <a:ext cx="8992235" cy="5544820"/>
          </a:xfrm>
        </p:spPr>
        <p:txBody>
          <a:bodyPr/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磁道的起始位置（</a:t>
            </a:r>
            <a:r>
              <a:rPr lang="en-US" altLang="zh-CN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扇区）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磁道上有一个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索引标志，在传感器检索下可产生脉冲信号，再通过磁盘控制器处理，便可定出磁道起始位置 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扇标脉冲：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标志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一个扇区的开始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 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空白段（头空尾空）：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留出一定时间给磁盘控制器做读写准备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序标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：磁盘控制器的同步定时信号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数据：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512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字节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的数据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校验字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：用来校验磁盘读出的数据是否正确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41275" y="4220845"/>
          <a:ext cx="914654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8528050" imgH="2197100" progId="Paint.Picture">
                  <p:embed/>
                </p:oleObj>
              </mc:Choice>
              <mc:Fallback>
                <p:oleObj name="" r:id="rId1" imgW="8528050" imgH="21971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275" y="4220845"/>
                        <a:ext cx="9146540" cy="266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979930" y="5229225"/>
            <a:ext cx="2578735" cy="462280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110" y="721995"/>
            <a:ext cx="9026525" cy="4411345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、存储密度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/>
              <a:t> </a:t>
            </a:r>
            <a:r>
              <a:rPr lang="en-US" altLang="zh-CN" sz="2400" dirty="0"/>
              <a:t>(1)</a:t>
            </a:r>
            <a:r>
              <a:rPr lang="zh-CN" altLang="en-US" sz="2400" dirty="0">
                <a:solidFill>
                  <a:srgbClr val="0000FF"/>
                </a:solidFill>
              </a:rPr>
              <a:t>道密度：</a:t>
            </a:r>
            <a:r>
              <a:rPr lang="zh-CN" altLang="en-US" sz="2400" dirty="0">
                <a:solidFill>
                  <a:schemeClr val="tx1"/>
                </a:solidFill>
              </a:rPr>
              <a:t>沿磁盘半径方向单位长度上的磁道数</a:t>
            </a:r>
            <a:r>
              <a:rPr lang="en-US" altLang="zh-CN" sz="2400" dirty="0"/>
              <a:t>(</a:t>
            </a:r>
            <a:r>
              <a:rPr lang="zh-CN" altLang="en-US" sz="2400" dirty="0"/>
              <a:t>道</a:t>
            </a:r>
            <a:r>
              <a:rPr lang="en-US" altLang="zh-CN" sz="2400" dirty="0"/>
              <a:t>/</a:t>
            </a:r>
            <a:r>
              <a:rPr lang="zh-CN" altLang="en-US" sz="2400" dirty="0"/>
              <a:t>英寸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/>
              <a:t> (2)</a:t>
            </a:r>
            <a:r>
              <a:rPr lang="zh-CN" altLang="en-US" sz="2400" dirty="0">
                <a:solidFill>
                  <a:srgbClr val="0000FF"/>
                </a:solidFill>
              </a:rPr>
              <a:t>位密度</a:t>
            </a:r>
            <a:r>
              <a:rPr lang="zh-CN" altLang="en-US" sz="2400" dirty="0">
                <a:solidFill>
                  <a:schemeClr val="tx1"/>
                </a:solidFill>
              </a:rPr>
              <a:t>：磁道单位长度上能记录的二进制代码位数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/>
              <a:t>位</a:t>
            </a:r>
            <a:r>
              <a:rPr lang="en-US" altLang="zh-CN" sz="2400" dirty="0"/>
              <a:t>/</a:t>
            </a:r>
            <a:r>
              <a:rPr lang="zh-CN" altLang="en-US" sz="2400" dirty="0" smtClean="0"/>
              <a:t>英寸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 smtClean="0"/>
              <a:t> (3)</a:t>
            </a:r>
            <a:r>
              <a:rPr lang="zh-CN" altLang="en-US" sz="2400" dirty="0" smtClean="0">
                <a:solidFill>
                  <a:srgbClr val="0000FF"/>
                </a:solidFill>
              </a:rPr>
              <a:t>面密度</a:t>
            </a:r>
            <a:r>
              <a:rPr lang="zh-CN" altLang="en-US" sz="2400" dirty="0">
                <a:solidFill>
                  <a:schemeClr val="tx1"/>
                </a:solidFill>
              </a:rPr>
              <a:t>：位密度和道密度的乘积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/>
              <a:t>(</a:t>
            </a:r>
            <a:r>
              <a:rPr lang="zh-CN" altLang="en-US" sz="2400" dirty="0"/>
              <a:t>位</a:t>
            </a:r>
            <a:r>
              <a:rPr lang="en-US" altLang="zh-CN" sz="2400" dirty="0"/>
              <a:t>/</a:t>
            </a:r>
            <a:r>
              <a:rPr lang="zh-CN" altLang="en-US" sz="2400" dirty="0"/>
              <a:t>平方英寸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endParaRPr lang="zh-CN" altLang="en-US" sz="2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、存储容量：</a:t>
            </a:r>
            <a:r>
              <a:rPr lang="zh-CN" altLang="en-US" sz="2400" dirty="0">
                <a:solidFill>
                  <a:schemeClr val="tx1"/>
                </a:solidFill>
              </a:rPr>
              <a:t>一个磁盘存储器所能存储的</a:t>
            </a:r>
            <a:r>
              <a:rPr lang="zh-CN" altLang="en-US" sz="2400" dirty="0">
                <a:solidFill>
                  <a:srgbClr val="FF0000"/>
                </a:solidFill>
              </a:rPr>
              <a:t>字节总数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(1)</a:t>
            </a:r>
            <a:r>
              <a:rPr lang="zh-CN" altLang="en-US" sz="2400" dirty="0">
                <a:solidFill>
                  <a:srgbClr val="0000FF"/>
                </a:solidFill>
              </a:rPr>
              <a:t>格式化容量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按照某种特定的记录格式所能存储信息的总量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    用户可以</a:t>
            </a:r>
            <a:r>
              <a:rPr lang="zh-CN" altLang="en-US" sz="2400" dirty="0">
                <a:solidFill>
                  <a:srgbClr val="FF0000"/>
                </a:solidFill>
              </a:rPr>
              <a:t>真正使用的容量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r>
              <a:rPr lang="zh-CN" altLang="en-US" sz="2400" dirty="0">
                <a:solidFill>
                  <a:srgbClr val="FF00FF"/>
                </a:solidFill>
              </a:rPr>
              <a:t>（格式化）</a:t>
            </a:r>
            <a:endParaRPr lang="zh-CN" altLang="en-US" sz="2400" dirty="0">
              <a:solidFill>
                <a:srgbClr val="FF00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ym typeface="+mn-ea"/>
              </a:rPr>
              <a:t> (2)</a:t>
            </a:r>
            <a:r>
              <a:rPr lang="zh-CN" altLang="en-US" sz="2400" dirty="0">
                <a:solidFill>
                  <a:srgbClr val="0000FF"/>
                </a:solidFill>
              </a:rPr>
              <a:t>非格式化容量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磁记录表面可以利用的磁化单元总数。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/>
              <a:t>                  </a:t>
            </a:r>
            <a:r>
              <a:rPr lang="zh-CN" altLang="en-US" sz="2400" dirty="0">
                <a:solidFill>
                  <a:schemeClr val="tx1"/>
                </a:solidFill>
              </a:rPr>
              <a:t>格式化容量一般是非格式化容量的</a:t>
            </a:r>
            <a:r>
              <a:rPr lang="en-US" altLang="zh-CN" sz="2400" dirty="0">
                <a:solidFill>
                  <a:srgbClr val="FF0000"/>
                </a:solidFill>
              </a:rPr>
              <a:t>60%—70%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397510" y="0"/>
            <a:ext cx="7543800" cy="791210"/>
          </a:xfrm>
        </p:spPr>
        <p:txBody>
          <a:bodyPr/>
          <a:p>
            <a:r>
              <a:rPr lang="en-US" altLang="zh-CN" dirty="0">
                <a:sym typeface="+mn-ea"/>
              </a:rPr>
              <a:t>7.2.5 </a:t>
            </a:r>
            <a:r>
              <a:rPr lang="zh-CN" altLang="en-US" dirty="0">
                <a:sym typeface="+mn-ea"/>
              </a:rPr>
              <a:t>磁盘存储器的技术指标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9245" y="5133340"/>
            <a:ext cx="7766685" cy="11988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问题：你买回的</a:t>
            </a:r>
            <a:r>
              <a:rPr lang="en-US" altLang="zh-CN" sz="2400" b="1">
                <a:solidFill>
                  <a:srgbClr val="FF0000"/>
                </a:solidFill>
              </a:rPr>
              <a:t>1T</a:t>
            </a:r>
            <a:r>
              <a:rPr lang="zh-CN" altLang="en-US" sz="2400" b="1">
                <a:solidFill>
                  <a:srgbClr val="FF0000"/>
                </a:solidFill>
              </a:rPr>
              <a:t>硬盘（厂家数据）实际大小是多少？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zh-CN" altLang="en-US" sz="2400" b="1"/>
              <a:t>你认为的</a:t>
            </a:r>
            <a:r>
              <a:rPr lang="en-US" altLang="zh-CN" sz="2400" b="1"/>
              <a:t>     1T =2</a:t>
            </a:r>
            <a:r>
              <a:rPr lang="en-US" altLang="zh-CN" sz="2400" b="1" baseline="40000">
                <a:solidFill>
                  <a:schemeClr val="tx1"/>
                </a:solidFill>
                <a:uFillTx/>
              </a:rPr>
              <a:t>40  </a:t>
            </a:r>
            <a:r>
              <a:rPr lang="en-US" altLang="zh-CN" sz="2400" b="1">
                <a:solidFill>
                  <a:schemeClr val="tx1"/>
                </a:solidFill>
                <a:uFillTx/>
              </a:rPr>
              <a:t>=1024</a:t>
            </a:r>
            <a:r>
              <a:rPr lang="en-US" altLang="zh-CN" sz="2400" b="1" baseline="50000">
                <a:uFillTx/>
                <a:sym typeface="+mn-ea"/>
              </a:rPr>
              <a:t>4  </a:t>
            </a:r>
            <a:r>
              <a:rPr lang="en-US" altLang="zh-CN" sz="2400" b="1"/>
              <a:t>=1024*1024*1024*1024</a:t>
            </a:r>
            <a:endParaRPr lang="en-US" altLang="zh-CN" sz="2400" b="1"/>
          </a:p>
          <a:p>
            <a:r>
              <a:rPr lang="zh-CN" altLang="en-US" sz="2400" b="1"/>
              <a:t>厂家认为的</a:t>
            </a:r>
            <a:r>
              <a:rPr lang="en-US" altLang="zh-CN" sz="2400" b="1"/>
              <a:t> 1T =</a:t>
            </a:r>
            <a:r>
              <a:rPr lang="en-US" altLang="zh-CN" sz="2400" b="1">
                <a:sym typeface="+mn-ea"/>
              </a:rPr>
              <a:t>2</a:t>
            </a:r>
            <a:r>
              <a:rPr lang="en-US" altLang="zh-CN" sz="2400" b="1" baseline="40000">
                <a:uFillTx/>
                <a:sym typeface="+mn-ea"/>
              </a:rPr>
              <a:t>40  </a:t>
            </a:r>
            <a:r>
              <a:rPr lang="en-US" altLang="zh-CN" sz="2400" b="1"/>
              <a:t>=1000</a:t>
            </a:r>
            <a:r>
              <a:rPr lang="en-US" altLang="zh-CN" sz="2400" b="1" baseline="50000">
                <a:solidFill>
                  <a:schemeClr val="tx1"/>
                </a:solidFill>
                <a:uFillTx/>
              </a:rPr>
              <a:t>4</a:t>
            </a:r>
            <a:r>
              <a:rPr lang="en-US" altLang="zh-CN" sz="2400" b="1"/>
              <a:t>  =1000*1000*1000*1000</a:t>
            </a:r>
            <a:endParaRPr lang="en-US" altLang="zh-CN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ym typeface="+mn-ea"/>
              </a:rPr>
              <a:t>7.2.5 </a:t>
            </a:r>
            <a:r>
              <a:rPr lang="zh-CN" altLang="en-US" sz="4000" dirty="0">
                <a:sym typeface="+mn-ea"/>
              </a:rPr>
              <a:t>磁盘存储器的技术指标</a:t>
            </a:r>
            <a:endParaRPr lang="zh-CN" altLang="en-US" sz="4000" i="1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" y="1110615"/>
            <a:ext cx="8229600" cy="1287145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、平均寻址时间 </a:t>
            </a:r>
            <a:r>
              <a:rPr lang="zh-CN" altLang="en-US" sz="2400" dirty="0">
                <a:solidFill>
                  <a:schemeClr val="tx1"/>
                </a:solidFill>
              </a:rPr>
              <a:t>：从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发出读写命令后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zh-CN" altLang="en-US" sz="2400" dirty="0">
                <a:solidFill>
                  <a:srgbClr val="FF00FF"/>
                </a:solidFill>
              </a:rPr>
              <a:t>磁头</a:t>
            </a:r>
            <a:r>
              <a:rPr lang="zh-CN" altLang="en-US" sz="2400" dirty="0">
                <a:solidFill>
                  <a:schemeClr val="tx1"/>
                </a:solidFill>
              </a:rPr>
              <a:t>从某一起始位置</a:t>
            </a:r>
            <a:r>
              <a:rPr lang="zh-CN" altLang="en-US" sz="2400" dirty="0">
                <a:solidFill>
                  <a:srgbClr val="FF00FF"/>
                </a:solidFill>
              </a:rPr>
              <a:t>移动</a:t>
            </a:r>
            <a:r>
              <a:rPr lang="zh-CN" altLang="en-US" sz="2400" dirty="0">
                <a:solidFill>
                  <a:schemeClr val="tx1"/>
                </a:solidFill>
              </a:rPr>
              <a:t>至需要访问的磁道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位置</a:t>
            </a:r>
            <a:r>
              <a:rPr lang="zh-CN" altLang="en-US" sz="2400" dirty="0">
                <a:solidFill>
                  <a:schemeClr val="tx1"/>
                </a:solidFill>
              </a:rPr>
              <a:t>，再到磁道上需要访问的</a:t>
            </a:r>
            <a:r>
              <a:rPr lang="zh-CN" altLang="en-US" sz="2400" dirty="0">
                <a:solidFill>
                  <a:srgbClr val="FF00FF"/>
                </a:solidFill>
              </a:rPr>
              <a:t>扇区旋转</a:t>
            </a:r>
            <a:r>
              <a:rPr lang="zh-CN" altLang="en-US" sz="2400" dirty="0">
                <a:solidFill>
                  <a:schemeClr val="tx1"/>
                </a:solidFill>
              </a:rPr>
              <a:t>到磁头下方所需的时间。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/>
        </p:nvSpPr>
        <p:spPr>
          <a:xfrm>
            <a:off x="251460" y="2495550"/>
            <a:ext cx="8776970" cy="28530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(1)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定位时间、找道时间、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寻道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时间：</a:t>
            </a:r>
            <a:r>
              <a:rPr lang="zh-CN" altLang="en-US" sz="2400" dirty="0">
                <a:solidFill>
                  <a:schemeClr val="tx1"/>
                </a:solidFill>
              </a:rPr>
              <a:t>将磁头定位至所要求的磁道上所需的时间。</a:t>
            </a:r>
            <a:r>
              <a:rPr lang="zh-CN" altLang="en-US" sz="2400" dirty="0">
                <a:solidFill>
                  <a:srgbClr val="FF00FF"/>
                </a:solidFill>
              </a:rPr>
              <a:t>（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平均找道时间</a:t>
            </a:r>
            <a:r>
              <a:rPr lang="zh-CN" altLang="en-US" sz="2400" dirty="0">
                <a:solidFill>
                  <a:srgbClr val="FF00FF"/>
                </a:solidFill>
              </a:rPr>
              <a:t>）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(2)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等待时间、寻区时间、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旋转延时时间）</a:t>
            </a:r>
            <a:r>
              <a:rPr lang="zh-CN" altLang="en-US" sz="2400" dirty="0">
                <a:solidFill>
                  <a:schemeClr val="tx1"/>
                </a:solidFill>
              </a:rPr>
              <a:t>：磁道上需要访问的扇区旋转到达磁头下所需的时间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平均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旋转延时</a:t>
            </a:r>
            <a:r>
              <a:rPr lang="zh-CN" altLang="en-US" sz="2400" dirty="0">
                <a:sym typeface="+mn-ea"/>
              </a:rPr>
              <a:t>时间 </a:t>
            </a:r>
            <a:r>
              <a:rPr lang="en-US" altLang="zh-CN" sz="2400" dirty="0">
                <a:sym typeface="+mn-ea"/>
              </a:rPr>
              <a:t>=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磁盘旋转一周所需时间的一半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= 1/</a:t>
            </a:r>
            <a:r>
              <a:rPr lang="en-US" altLang="zh-CN" sz="2400" dirty="0">
                <a:solidFill>
                  <a:srgbClr val="00B050"/>
                </a:solidFill>
                <a:sym typeface="+mn-ea"/>
              </a:rPr>
              <a:t>(2r)</a:t>
            </a:r>
            <a:endParaRPr lang="zh-CN" altLang="en-US" sz="2400" dirty="0">
              <a:sym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ym typeface="+mn-ea"/>
              </a:rPr>
              <a:t> </a:t>
            </a:r>
            <a:r>
              <a:rPr lang="zh-CN" altLang="en-US" sz="2400" dirty="0">
                <a:solidFill>
                  <a:srgbClr val="00B050"/>
                </a:solidFill>
                <a:sym typeface="+mn-ea"/>
              </a:rPr>
              <a:t> 例：转速</a:t>
            </a:r>
            <a:r>
              <a:rPr lang="en-US" altLang="zh-CN" sz="2400" dirty="0">
                <a:solidFill>
                  <a:srgbClr val="00B050"/>
                </a:solidFill>
                <a:sym typeface="+mn-ea"/>
              </a:rPr>
              <a:t>r=7200</a:t>
            </a:r>
            <a:r>
              <a:rPr lang="zh-CN" altLang="en-US" sz="2400" dirty="0">
                <a:solidFill>
                  <a:srgbClr val="00B050"/>
                </a:solidFill>
                <a:sym typeface="+mn-ea"/>
              </a:rPr>
              <a:t>转</a:t>
            </a:r>
            <a:r>
              <a:rPr lang="en-US" altLang="zh-CN" sz="2400" dirty="0">
                <a:solidFill>
                  <a:srgbClr val="00B050"/>
                </a:solidFill>
                <a:sym typeface="+mn-ea"/>
              </a:rPr>
              <a:t>/</a:t>
            </a:r>
            <a:r>
              <a:rPr lang="zh-CN" altLang="en-US" sz="2400" dirty="0">
                <a:solidFill>
                  <a:srgbClr val="00B050"/>
                </a:solidFill>
                <a:sym typeface="+mn-ea"/>
              </a:rPr>
              <a:t>分的磁盘平均等待时间</a:t>
            </a:r>
            <a:r>
              <a:rPr lang="en-US" altLang="zh-CN" sz="2400" dirty="0">
                <a:solidFill>
                  <a:srgbClr val="00B050"/>
                </a:solidFill>
                <a:sym typeface="+mn-ea"/>
              </a:rPr>
              <a:t>=1/(2r)=</a:t>
            </a:r>
            <a:r>
              <a:rPr lang="en-US" altLang="zh-CN" sz="2400" dirty="0">
                <a:solidFill>
                  <a:srgbClr val="00B050"/>
                </a:solidFill>
                <a:sym typeface="+mn-ea"/>
              </a:rPr>
              <a:t>4.16ms</a:t>
            </a:r>
            <a:endParaRPr lang="zh-CN" altLang="en-US" sz="2400" dirty="0">
              <a:solidFill>
                <a:srgbClr val="00B05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ym typeface="+mn-ea"/>
              </a:rPr>
              <a:t>7.2.5 </a:t>
            </a:r>
            <a:r>
              <a:rPr lang="zh-CN" altLang="en-US" sz="4000" dirty="0">
                <a:sym typeface="+mn-ea"/>
              </a:rPr>
              <a:t>磁盘存储器的技术指标</a:t>
            </a:r>
            <a:endParaRPr lang="zh-CN" altLang="en-US" sz="4000" i="1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830" y="1110615"/>
            <a:ext cx="8229600" cy="3357880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、平均存取时间 </a:t>
            </a:r>
            <a:r>
              <a:rPr lang="zh-CN" altLang="en-US" sz="2400" dirty="0">
                <a:solidFill>
                  <a:schemeClr val="tx1"/>
                </a:solidFill>
              </a:rPr>
              <a:t>：从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发出读写命令后</a:t>
            </a:r>
            <a:r>
              <a:rPr lang="zh-CN" altLang="en-US" sz="2400" dirty="0">
                <a:solidFill>
                  <a:schemeClr val="tx1"/>
                </a:solidFill>
              </a:rPr>
              <a:t>，到开始第一笔数据读写时所用的平均时间，包括</a:t>
            </a:r>
            <a:r>
              <a:rPr lang="zh-CN" altLang="en-US" sz="2400" dirty="0">
                <a:solidFill>
                  <a:srgbClr val="FF00FF"/>
                </a:solidFill>
              </a:rPr>
              <a:t>寻道时间、等待时间、数据传输时间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数据传输时间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所需数据经过磁头的时间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0000FF"/>
                </a:solidFill>
              </a:rPr>
              <a:t>平均存取时间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endParaRPr lang="en-US" altLang="zh-CN" sz="2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b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传送的字节数，</a:t>
            </a:r>
            <a:r>
              <a:rPr lang="en-US" altLang="zh-CN" sz="2400" dirty="0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每磁道字节数，</a:t>
            </a:r>
            <a:r>
              <a:rPr lang="en-US" altLang="zh-CN" sz="2400" dirty="0">
                <a:solidFill>
                  <a:schemeClr val="tx1"/>
                </a:solidFill>
              </a:rPr>
              <a:t>r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</a:rPr>
              <a:t>磁盘的转速</a:t>
            </a:r>
            <a:r>
              <a:rPr lang="zh-CN" altLang="en-US" dirty="0">
                <a:solidFill>
                  <a:schemeClr val="tx1"/>
                </a:solidFill>
              </a:rPr>
              <a:t>　　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275965" y="2853055"/>
          <a:ext cx="3148330" cy="1121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2647950" imgH="863600" progId="Paint.Picture">
                  <p:embed/>
                </p:oleObj>
              </mc:Choice>
              <mc:Fallback>
                <p:oleObj name="" r:id="rId1" imgW="2647950" imgH="8636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75965" y="2853055"/>
                        <a:ext cx="3148330" cy="1121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3" name="Rectangle 3"/>
          <p:cNvSpPr>
            <a:spLocks noGrp="1" noChangeArrowheads="1"/>
          </p:cNvSpPr>
          <p:nvPr/>
        </p:nvSpPr>
        <p:spPr>
          <a:xfrm>
            <a:off x="395605" y="4797425"/>
            <a:ext cx="8415655" cy="17157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5pPr>
            <a:lvl6pPr marL="20561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cs typeface="黑体" panose="02010609060101010101" charset="-122"/>
              </a:rPr>
              <a:t>5</a:t>
            </a:r>
            <a:r>
              <a:rPr lang="zh-CN" altLang="en-US" sz="2400" dirty="0">
                <a:solidFill>
                  <a:srgbClr val="FF0000"/>
                </a:solidFill>
                <a:cs typeface="黑体" panose="02010609060101010101" charset="-122"/>
              </a:rPr>
              <a:t>、数据传输率：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</a:rPr>
              <a:t>磁盘在单位时间内向主机传送数据的字节数</a:t>
            </a:r>
            <a:endParaRPr lang="zh-CN" altLang="en-US" sz="2400" dirty="0">
              <a:solidFill>
                <a:schemeClr val="tx1"/>
              </a:solidFill>
              <a:cs typeface="黑体" panose="020106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cs typeface="黑体" panose="02010609060101010101" charset="-122"/>
                <a:sym typeface="+mn-ea"/>
              </a:rPr>
              <a:t>①</a:t>
            </a:r>
            <a:r>
              <a:rPr lang="zh-CN" altLang="en-US" sz="2400" dirty="0">
                <a:solidFill>
                  <a:srgbClr val="0000FF"/>
                </a:solidFill>
                <a:cs typeface="黑体" panose="02010609060101010101" charset="-122"/>
                <a:sym typeface="+mn-ea"/>
              </a:rPr>
              <a:t>外部数据传输率</a:t>
            </a:r>
            <a:r>
              <a:rPr lang="zh-CN" altLang="en-US" sz="2400" dirty="0">
                <a:cs typeface="黑体" panose="02010609060101010101" charset="-122"/>
                <a:sym typeface="+mn-ea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从</a:t>
            </a:r>
            <a:r>
              <a:rPr lang="zh-CN" altLang="en-US" sz="2400" dirty="0">
                <a:solidFill>
                  <a:srgbClr val="FF00FF"/>
                </a:solidFill>
                <a:cs typeface="黑体" panose="02010609060101010101" charset="-122"/>
                <a:sym typeface="+mn-ea"/>
              </a:rPr>
              <a:t>硬盘</a:t>
            </a:r>
            <a:r>
              <a:rPr lang="en-US" altLang="zh-CN" sz="2400" dirty="0">
                <a:solidFill>
                  <a:srgbClr val="FF00FF"/>
                </a:solidFill>
                <a:cs typeface="黑体" panose="02010609060101010101" charset="-122"/>
                <a:sym typeface="+mn-ea"/>
              </a:rPr>
              <a:t>cache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向</a:t>
            </a:r>
            <a:r>
              <a:rPr lang="en-US" altLang="zh-CN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传输的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数据传输率</a:t>
            </a:r>
            <a:endParaRPr lang="zh-CN" altLang="en-US" sz="2400">
              <a:solidFill>
                <a:schemeClr val="tx1"/>
              </a:solidFill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>
                <a:cs typeface="黑体" panose="02010609060101010101" charset="-122"/>
                <a:sym typeface="+mn-ea"/>
              </a:rPr>
              <a:t>②</a:t>
            </a:r>
            <a:r>
              <a:rPr lang="zh-CN" altLang="en-US" sz="2400" dirty="0">
                <a:solidFill>
                  <a:srgbClr val="0000FF"/>
                </a:solidFill>
                <a:cs typeface="黑体" panose="02010609060101010101" charset="-122"/>
                <a:sym typeface="+mn-ea"/>
              </a:rPr>
              <a:t>内部数据传输率：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在</a:t>
            </a:r>
            <a:r>
              <a:rPr lang="zh-CN" altLang="en-US" sz="2400" dirty="0">
                <a:solidFill>
                  <a:srgbClr val="FF00FF"/>
                </a:solidFill>
                <a:cs typeface="黑体" panose="02010609060101010101" charset="-122"/>
                <a:sym typeface="+mn-ea"/>
              </a:rPr>
              <a:t>硬盘的盘片</a:t>
            </a:r>
            <a:r>
              <a:rPr lang="zh-CN" altLang="en-US" sz="2400" dirty="0">
                <a:solidFill>
                  <a:schemeClr val="tx1"/>
                </a:solidFill>
                <a:cs typeface="黑体" panose="02010609060101010101" charset="-122"/>
                <a:sym typeface="+mn-ea"/>
              </a:rPr>
              <a:t>上读写数据的速率</a:t>
            </a:r>
            <a:endParaRPr lang="zh-CN" altLang="en-US" sz="2400" dirty="0">
              <a:solidFill>
                <a:schemeClr val="tx1"/>
              </a:solidFill>
              <a:cs typeface="黑体" panose="02010609060101010101" charset="-122"/>
              <a:sym typeface="+mn-ea"/>
            </a:endParaRPr>
          </a:p>
          <a:p>
            <a:pPr marL="0" indent="0" algn="just">
              <a:buNone/>
            </a:pPr>
            <a:endParaRPr lang="zh-CN" altLang="en-US" sz="2400" dirty="0">
              <a:solidFill>
                <a:schemeClr val="tx1"/>
              </a:solidFill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7652" name="Rectangle 3"/>
          <p:cNvSpPr>
            <a:spLocks noGrp="1"/>
          </p:cNvSpPr>
          <p:nvPr>
            <p:ph idx="1"/>
          </p:nvPr>
        </p:nvSpPr>
        <p:spPr>
          <a:xfrm>
            <a:off x="0" y="116840"/>
            <a:ext cx="9028430" cy="6334125"/>
          </a:xfrm>
          <a:solidFill>
            <a:schemeClr val="bg1"/>
          </a:solidFill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30000"/>
              </a:lnSpc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7.1】</a:t>
            </a:r>
            <a:r>
              <a:rPr lang="zh-CN" altLang="en-US" sz="2400" dirty="0">
                <a:solidFill>
                  <a:schemeClr val="tx1"/>
                </a:solidFill>
              </a:rPr>
              <a:t>磁盘组有</a:t>
            </a:r>
            <a:r>
              <a:rPr lang="en-US" altLang="zh-CN" sz="2400" dirty="0">
                <a:solidFill>
                  <a:schemeClr val="tx1"/>
                </a:solidFill>
              </a:rPr>
              <a:t>6</a:t>
            </a:r>
            <a:r>
              <a:rPr lang="zh-CN" altLang="en-US" sz="2400" dirty="0">
                <a:solidFill>
                  <a:schemeClr val="tx1"/>
                </a:solidFill>
              </a:rPr>
              <a:t>片磁盘，每片有两个记录面，最上最下两个面不用。存储区域</a:t>
            </a:r>
            <a:r>
              <a:rPr lang="zh-CN" altLang="en-US" sz="2400" dirty="0">
                <a:solidFill>
                  <a:srgbClr val="FF0000"/>
                </a:solidFill>
              </a:rPr>
              <a:t>内径</a:t>
            </a:r>
            <a:r>
              <a:rPr lang="en-US" altLang="zh-CN" sz="2400" dirty="0">
                <a:solidFill>
                  <a:srgbClr val="FF0000"/>
                </a:solidFill>
              </a:rPr>
              <a:t>22cm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外径</a:t>
            </a:r>
            <a:r>
              <a:rPr lang="en-US" altLang="zh-CN" sz="2400" dirty="0">
                <a:solidFill>
                  <a:srgbClr val="FF0000"/>
                </a:solidFill>
              </a:rPr>
              <a:t>33cm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道密度为</a:t>
            </a:r>
            <a:r>
              <a:rPr lang="en-US" altLang="zh-CN" sz="2400" dirty="0">
                <a:solidFill>
                  <a:srgbClr val="FF0000"/>
                </a:solidFill>
              </a:rPr>
              <a:t>40</a:t>
            </a:r>
            <a:r>
              <a:rPr lang="zh-CN" altLang="en-US" sz="2400" dirty="0">
                <a:solidFill>
                  <a:srgbClr val="FF0000"/>
                </a:solidFill>
              </a:rPr>
              <a:t>道</a:t>
            </a:r>
            <a:r>
              <a:rPr lang="en-US" altLang="zh-CN" sz="2400" dirty="0">
                <a:solidFill>
                  <a:srgbClr val="FF0000"/>
                </a:solidFill>
              </a:rPr>
              <a:t>/cm</a:t>
            </a:r>
            <a:r>
              <a:rPr lang="zh-CN" altLang="en-US" sz="2400" dirty="0">
                <a:solidFill>
                  <a:schemeClr val="tx1"/>
                </a:solidFill>
              </a:rPr>
              <a:t>，内层位密度</a:t>
            </a:r>
            <a:r>
              <a:rPr lang="en-US" altLang="zh-CN" sz="2400" dirty="0">
                <a:solidFill>
                  <a:schemeClr val="tx1"/>
                </a:solidFill>
              </a:rPr>
              <a:t>400</a:t>
            </a:r>
            <a:r>
              <a:rPr lang="zh-CN" altLang="en-US" sz="2400" dirty="0">
                <a:solidFill>
                  <a:schemeClr val="tx1"/>
                </a:solidFill>
              </a:rPr>
              <a:t>位</a:t>
            </a:r>
            <a:r>
              <a:rPr lang="en-US" altLang="zh-CN" sz="2400" dirty="0">
                <a:solidFill>
                  <a:schemeClr val="tx1"/>
                </a:solidFill>
              </a:rPr>
              <a:t>/cm</a:t>
            </a:r>
            <a:r>
              <a:rPr lang="zh-CN" altLang="en-US" sz="2400" dirty="0">
                <a:solidFill>
                  <a:schemeClr val="tx1"/>
                </a:solidFill>
              </a:rPr>
              <a:t>，转速</a:t>
            </a:r>
            <a:r>
              <a:rPr lang="en-US" altLang="zh-CN" sz="2400" dirty="0">
                <a:solidFill>
                  <a:schemeClr val="tx1"/>
                </a:solidFill>
              </a:rPr>
              <a:t>6000</a:t>
            </a:r>
            <a:r>
              <a:rPr lang="zh-CN" altLang="en-US" sz="2400" dirty="0">
                <a:solidFill>
                  <a:schemeClr val="tx1"/>
                </a:solidFill>
              </a:rPr>
              <a:t>转</a:t>
            </a:r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分。问：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(1)</a:t>
            </a:r>
            <a:r>
              <a:rPr lang="zh-CN" altLang="en-US" sz="2400" dirty="0">
                <a:solidFill>
                  <a:schemeClr val="tx1"/>
                </a:solidFill>
              </a:rPr>
              <a:t>共有多少</a:t>
            </a:r>
            <a:r>
              <a:rPr lang="zh-CN" altLang="en-US" sz="2400" dirty="0">
                <a:solidFill>
                  <a:srgbClr val="FF00FF"/>
                </a:solidFill>
              </a:rPr>
              <a:t>柱面</a:t>
            </a:r>
            <a:r>
              <a:rPr lang="en-US" altLang="zh-CN" sz="2400" dirty="0">
                <a:solidFill>
                  <a:schemeClr val="tx1"/>
                </a:solidFill>
              </a:rPr>
              <a:t>?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dirty="0">
                <a:sym typeface="+mn-ea"/>
              </a:rPr>
              <a:t>解：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有效存储区域长度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 =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33-22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）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/2 = 5.5(cm)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    道数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 = 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道密度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* 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长度 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= 40×55 = 220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道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 </a:t>
            </a:r>
            <a:r>
              <a:rPr lang="zh-CN" altLang="en-US" sz="2400" dirty="0">
                <a:solidFill>
                  <a:srgbClr val="0000FF"/>
                </a:solidFill>
              </a:rPr>
              <a:t>柱面数</a:t>
            </a:r>
            <a:r>
              <a:rPr lang="en-US" altLang="zh-CN" sz="2400" dirty="0">
                <a:solidFill>
                  <a:srgbClr val="0000FF"/>
                </a:solidFill>
              </a:rPr>
              <a:t> = </a:t>
            </a:r>
            <a:r>
              <a:rPr lang="zh-CN" altLang="en-US" sz="2400" dirty="0">
                <a:solidFill>
                  <a:srgbClr val="0000FF"/>
                </a:solidFill>
              </a:rPr>
              <a:t>磁道数</a:t>
            </a:r>
            <a:r>
              <a:rPr lang="en-US" altLang="zh-CN" sz="2400" dirty="0">
                <a:solidFill>
                  <a:srgbClr val="0000FF"/>
                </a:solidFill>
              </a:rPr>
              <a:t> = 220</a:t>
            </a:r>
            <a:r>
              <a:rPr lang="zh-CN" altLang="en-US" sz="2400" dirty="0">
                <a:solidFill>
                  <a:srgbClr val="0000FF"/>
                </a:solidFill>
              </a:rPr>
              <a:t>道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52090" y="1701165"/>
            <a:ext cx="6276340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柱面：由所有盘面同一磁道构成，柱面数</a:t>
            </a:r>
            <a:r>
              <a:rPr lang="en-US" altLang="zh-CN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=</a:t>
            </a:r>
            <a:r>
              <a:rPr lang="zh-CN" alt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磁道数</a:t>
            </a:r>
            <a:endParaRPr lang="zh-CN" altLang="en-US" sz="2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932045" y="3645535"/>
          <a:ext cx="3282950" cy="2855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635250" imgH="2355850" progId="Paint.Picture">
                  <p:embed/>
                </p:oleObj>
              </mc:Choice>
              <mc:Fallback>
                <p:oleObj name="" r:id="rId1" imgW="2635250" imgH="2355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32045" y="3645535"/>
                        <a:ext cx="3282950" cy="2855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5062220" y="5280025"/>
            <a:ext cx="2462530" cy="21590"/>
          </a:xfrm>
          <a:prstGeom prst="line">
            <a:avLst/>
          </a:prstGeom>
          <a:solidFill>
            <a:schemeClr val="accent1"/>
          </a:solidFill>
          <a:ln w="793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直接连接符 5"/>
          <p:cNvCxnSpPr/>
          <p:nvPr/>
        </p:nvCxnSpPr>
        <p:spPr>
          <a:xfrm>
            <a:off x="6012180" y="5157470"/>
            <a:ext cx="575945" cy="0"/>
          </a:xfrm>
          <a:prstGeom prst="line">
            <a:avLst/>
          </a:prstGeom>
          <a:solidFill>
            <a:schemeClr val="accent1"/>
          </a:solidFill>
          <a:ln w="8572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文本框 6"/>
          <p:cNvSpPr txBox="1"/>
          <p:nvPr/>
        </p:nvSpPr>
        <p:spPr>
          <a:xfrm>
            <a:off x="7668260" y="5157470"/>
            <a:ext cx="1435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外径</a:t>
            </a:r>
            <a:r>
              <a:rPr lang="en-US" altLang="zh-CN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33cm</a:t>
            </a:r>
            <a:endParaRPr lang="en-US" altLang="zh-CN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38650" y="4725670"/>
            <a:ext cx="1544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内径</a:t>
            </a:r>
            <a:r>
              <a:rPr lang="en-US" altLang="zh-CN" sz="2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 22cm</a:t>
            </a:r>
            <a:endParaRPr lang="en-US" altLang="zh-CN" sz="20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004435" y="5426075"/>
            <a:ext cx="1099185" cy="19050"/>
          </a:xfrm>
          <a:prstGeom prst="line">
            <a:avLst/>
          </a:prstGeom>
          <a:solidFill>
            <a:schemeClr val="accent1"/>
          </a:solidFill>
          <a:ln w="857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文本框 9"/>
          <p:cNvSpPr txBox="1"/>
          <p:nvPr/>
        </p:nvSpPr>
        <p:spPr>
          <a:xfrm>
            <a:off x="3636010" y="5301615"/>
            <a:ext cx="13785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有效存储长度长度</a:t>
            </a:r>
            <a:endParaRPr lang="zh-CN" sz="20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5796280" y="3933190"/>
          <a:ext cx="3282950" cy="2855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635250" imgH="2355850" progId="Paint.Picture">
                  <p:embed/>
                </p:oleObj>
              </mc:Choice>
              <mc:Fallback>
                <p:oleObj name="" r:id="rId1" imgW="2635250" imgH="2355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96280" y="3933190"/>
                        <a:ext cx="3282950" cy="2855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Rectangle 3"/>
          <p:cNvSpPr>
            <a:spLocks noGrp="1"/>
          </p:cNvSpPr>
          <p:nvPr>
            <p:ph idx="1"/>
          </p:nvPr>
        </p:nvSpPr>
        <p:spPr>
          <a:xfrm>
            <a:off x="0" y="116840"/>
            <a:ext cx="8059420" cy="6334125"/>
          </a:xfrm>
          <a:noFill/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30000"/>
              </a:lnSpc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7.1】</a:t>
            </a:r>
            <a:r>
              <a:rPr lang="zh-CN" altLang="en-US" sz="2400" dirty="0">
                <a:solidFill>
                  <a:schemeClr val="tx1"/>
                </a:solidFill>
              </a:rPr>
              <a:t>磁盘组有</a:t>
            </a:r>
            <a:r>
              <a:rPr lang="en-US" altLang="zh-CN" sz="2400" dirty="0">
                <a:solidFill>
                  <a:srgbClr val="FF0000"/>
                </a:solidFill>
              </a:rPr>
              <a:t>6</a:t>
            </a:r>
            <a:r>
              <a:rPr lang="zh-CN" altLang="en-US" sz="2400" dirty="0">
                <a:solidFill>
                  <a:srgbClr val="FF0000"/>
                </a:solidFill>
              </a:rPr>
              <a:t>片</a:t>
            </a:r>
            <a:r>
              <a:rPr lang="zh-CN" altLang="en-US" sz="2400" dirty="0">
                <a:solidFill>
                  <a:schemeClr val="tx1"/>
                </a:solidFill>
              </a:rPr>
              <a:t>磁盘，每片有</a:t>
            </a:r>
            <a:r>
              <a:rPr lang="zh-CN" altLang="en-US" sz="2400" dirty="0">
                <a:solidFill>
                  <a:srgbClr val="FF0000"/>
                </a:solidFill>
              </a:rPr>
              <a:t>两个记录面</a:t>
            </a:r>
            <a:r>
              <a:rPr lang="zh-CN" altLang="en-US" sz="2400" dirty="0">
                <a:solidFill>
                  <a:schemeClr val="tx1"/>
                </a:solidFill>
              </a:rPr>
              <a:t>，最上最下两个面不用。存储区域</a:t>
            </a:r>
            <a:r>
              <a:rPr lang="zh-CN" altLang="en-US" sz="2400" dirty="0">
                <a:solidFill>
                  <a:srgbClr val="FF0000"/>
                </a:solidFill>
              </a:rPr>
              <a:t>内径</a:t>
            </a:r>
            <a:r>
              <a:rPr lang="en-US" altLang="zh-CN" sz="2400" dirty="0">
                <a:solidFill>
                  <a:srgbClr val="FF0000"/>
                </a:solidFill>
              </a:rPr>
              <a:t>22cm</a:t>
            </a:r>
            <a:r>
              <a:rPr lang="zh-CN" altLang="en-US" sz="2400" dirty="0">
                <a:solidFill>
                  <a:schemeClr val="tx1"/>
                </a:solidFill>
              </a:rPr>
              <a:t>，外径</a:t>
            </a:r>
            <a:r>
              <a:rPr lang="en-US" altLang="zh-CN" sz="2400" dirty="0">
                <a:solidFill>
                  <a:schemeClr val="tx1"/>
                </a:solidFill>
              </a:rPr>
              <a:t>33cm</a:t>
            </a:r>
            <a:r>
              <a:rPr lang="zh-CN" altLang="en-US" sz="2400" dirty="0">
                <a:solidFill>
                  <a:schemeClr val="tx1"/>
                </a:solidFill>
              </a:rPr>
              <a:t>，道密度为</a:t>
            </a:r>
            <a:r>
              <a:rPr lang="en-US" altLang="zh-CN" sz="2400" dirty="0">
                <a:solidFill>
                  <a:schemeClr val="tx1"/>
                </a:solidFill>
              </a:rPr>
              <a:t>40</a:t>
            </a:r>
            <a:r>
              <a:rPr lang="zh-CN" altLang="en-US" sz="2400" dirty="0">
                <a:solidFill>
                  <a:schemeClr val="tx1"/>
                </a:solidFill>
              </a:rPr>
              <a:t>道</a:t>
            </a:r>
            <a:r>
              <a:rPr lang="en-US" altLang="zh-CN" sz="2400" dirty="0">
                <a:solidFill>
                  <a:schemeClr val="tx1"/>
                </a:solidFill>
              </a:rPr>
              <a:t>/cm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内层位密度</a:t>
            </a:r>
            <a:r>
              <a:rPr lang="en-US" altLang="zh-CN" sz="2400" dirty="0">
                <a:solidFill>
                  <a:srgbClr val="FF0000"/>
                </a:solidFill>
              </a:rPr>
              <a:t>400</a:t>
            </a:r>
            <a:r>
              <a:rPr lang="zh-CN" altLang="en-US" sz="2400" dirty="0">
                <a:solidFill>
                  <a:srgbClr val="FF0000"/>
                </a:solidFill>
              </a:rPr>
              <a:t>位</a:t>
            </a:r>
            <a:r>
              <a:rPr lang="en-US" altLang="zh-CN" sz="2400" dirty="0">
                <a:solidFill>
                  <a:srgbClr val="FF0000"/>
                </a:solidFill>
              </a:rPr>
              <a:t>/cm</a:t>
            </a:r>
            <a:r>
              <a:rPr lang="zh-CN" altLang="en-US" sz="2400" dirty="0">
                <a:solidFill>
                  <a:schemeClr val="tx1"/>
                </a:solidFill>
              </a:rPr>
              <a:t>，转速</a:t>
            </a:r>
            <a:r>
              <a:rPr lang="en-US" altLang="zh-CN" sz="2400" dirty="0">
                <a:solidFill>
                  <a:schemeClr val="tx1"/>
                </a:solidFill>
              </a:rPr>
              <a:t>6000</a:t>
            </a:r>
            <a:r>
              <a:rPr lang="zh-CN" altLang="en-US" sz="2400" dirty="0">
                <a:solidFill>
                  <a:schemeClr val="tx1"/>
                </a:solidFill>
              </a:rPr>
              <a:t>转</a:t>
            </a:r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分。问：</a:t>
            </a:r>
            <a:r>
              <a:rPr lang="en-US" altLang="zh-CN" sz="2400" dirty="0">
                <a:solidFill>
                  <a:srgbClr val="FF0000"/>
                </a:solidFill>
              </a:rPr>
              <a:t>(1)</a:t>
            </a:r>
            <a:r>
              <a:rPr lang="zh-CN" altLang="en-US" sz="2400" dirty="0">
                <a:solidFill>
                  <a:schemeClr val="tx1"/>
                </a:solidFill>
              </a:rPr>
              <a:t>共有多少</a:t>
            </a:r>
            <a:r>
              <a:rPr lang="zh-CN" altLang="en-US" sz="2400" dirty="0">
                <a:solidFill>
                  <a:srgbClr val="FF00FF"/>
                </a:solidFill>
              </a:rPr>
              <a:t>柱面</a:t>
            </a:r>
            <a:r>
              <a:rPr lang="en-US" altLang="zh-CN" sz="2400" dirty="0">
                <a:solidFill>
                  <a:schemeClr val="tx1"/>
                </a:solidFill>
              </a:rPr>
              <a:t>?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</a:rPr>
              <a:t>(2)</a:t>
            </a:r>
            <a:r>
              <a:rPr lang="zh-CN" altLang="en-US" sz="2400" dirty="0">
                <a:solidFill>
                  <a:schemeClr val="tx1"/>
                </a:solidFill>
              </a:rPr>
              <a:t>盘组总存储容量是多少</a:t>
            </a:r>
            <a:r>
              <a:rPr lang="en-US" altLang="zh-CN" sz="2400" dirty="0">
                <a:solidFill>
                  <a:schemeClr val="tx1"/>
                </a:solidFill>
              </a:rPr>
              <a:t>?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dirty="0">
                <a:sym typeface="+mn-ea"/>
              </a:rPr>
              <a:t>解：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内层磁道周长：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2πR=2×3.14×11=69.08(cm)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    每道信息量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=400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位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/cm×69.08cm=27632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位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=3454B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    每面信息量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=3454B×220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道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=759880B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    盘组总容量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=759880B×10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面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=7598800B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2765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" name="文本框 1"/>
          <p:cNvSpPr txBox="1"/>
          <p:nvPr/>
        </p:nvSpPr>
        <p:spPr>
          <a:xfrm>
            <a:off x="3060065" y="1701165"/>
            <a:ext cx="1101725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220</a:t>
            </a:r>
            <a:r>
              <a:rPr lang="zh-CN" alt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道</a:t>
            </a:r>
            <a:endParaRPr lang="zh-CN" altLang="en-US" sz="2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876415" y="5517515"/>
            <a:ext cx="575945" cy="0"/>
          </a:xfrm>
          <a:prstGeom prst="line">
            <a:avLst/>
          </a:prstGeom>
          <a:solidFill>
            <a:schemeClr val="accent1"/>
          </a:solidFill>
          <a:ln w="8572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文本框 7"/>
          <p:cNvSpPr txBox="1"/>
          <p:nvPr/>
        </p:nvSpPr>
        <p:spPr>
          <a:xfrm>
            <a:off x="6156325" y="4941570"/>
            <a:ext cx="1544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内径</a:t>
            </a:r>
            <a:r>
              <a:rPr lang="en-US" altLang="zh-CN" sz="2000" b="1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</a:rPr>
              <a:t> 22cm</a:t>
            </a:r>
            <a:endParaRPr lang="en-US" altLang="zh-CN" sz="2000" b="1">
              <a:solidFill>
                <a:srgbClr val="FF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00020" y="4869180"/>
            <a:ext cx="2976245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7598800B ≈ 7.2MB</a:t>
            </a:r>
            <a:endParaRPr lang="en-US" sz="2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5124" name="Rectangle 3"/>
          <p:cNvSpPr>
            <a:spLocks noGrp="1"/>
          </p:cNvSpPr>
          <p:nvPr>
            <p:ph idx="1"/>
          </p:nvPr>
        </p:nvSpPr>
        <p:spPr>
          <a:xfrm>
            <a:off x="107950" y="764540"/>
            <a:ext cx="8946515" cy="4411345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40000"/>
              </a:lnSpc>
              <a:buNone/>
            </a:pPr>
            <a:r>
              <a:rPr lang="en-US" altLang="zh-CN" sz="4000" dirty="0"/>
              <a:t>7.1.1 </a:t>
            </a:r>
            <a:r>
              <a:rPr lang="zh-CN" altLang="en-US" sz="4000" dirty="0">
                <a:solidFill>
                  <a:schemeClr val="tx1"/>
                </a:solidFill>
              </a:rPr>
              <a:t>外围设备的一般功能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eaLnBrk="1" hangingPunct="1">
              <a:lnSpc>
                <a:spcPct val="140000"/>
              </a:lnSpc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外围设备的</a:t>
            </a:r>
            <a:r>
              <a:rPr lang="zh-CN" altLang="en-US" sz="2400" dirty="0">
                <a:solidFill>
                  <a:srgbClr val="FF0000"/>
                </a:solidFill>
              </a:rPr>
              <a:t>定义：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除了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和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主存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外，计算机系统的每一部分都可作为一个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外围设备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来看待。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140000"/>
              </a:lnSpc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外围设备的</a:t>
            </a:r>
            <a:r>
              <a:rPr lang="zh-CN" altLang="en-US" sz="2400" dirty="0">
                <a:solidFill>
                  <a:srgbClr val="FF0000"/>
                </a:solidFill>
              </a:rPr>
              <a:t>功能：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在计算机和其他机器之间，以及计算机与用户之间提供联系。</a:t>
            </a:r>
            <a:endParaRPr lang="zh-CN" altLang="en-US" sz="2400" dirty="0">
              <a:solidFill>
                <a:srgbClr val="0000FF"/>
              </a:solidFill>
              <a:sym typeface="+mn-ea"/>
            </a:endParaRPr>
          </a:p>
          <a:p>
            <a:pPr eaLnBrk="1" hangingPunct="1">
              <a:lnSpc>
                <a:spcPct val="140000"/>
              </a:lnSpc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外围设备（磁盘）的基本组成：</a:t>
            </a:r>
            <a:endParaRPr lang="zh-CN" altLang="en-US" sz="2400" dirty="0">
              <a:solidFill>
                <a:srgbClr val="FF0000"/>
              </a:solidFill>
              <a:sym typeface="+mn-ea"/>
            </a:endParaRPr>
          </a:p>
          <a:p>
            <a:pPr marL="344170" lvl="1" indent="0">
              <a:lnSpc>
                <a:spcPct val="140000"/>
              </a:lnSpc>
              <a:buNone/>
            </a:pPr>
            <a:r>
              <a:rPr lang="en-US" altLang="zh-CN" sz="2400" dirty="0">
                <a:sym typeface="+mn-ea"/>
              </a:rPr>
              <a:t>(1)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存储介质</a:t>
            </a:r>
            <a:r>
              <a:rPr lang="zh-CN" altLang="en-US" sz="2400" dirty="0">
                <a:sym typeface="+mn-ea"/>
              </a:rPr>
              <a:t>：</a:t>
            </a:r>
            <a:r>
              <a:rPr lang="zh-CN" altLang="en-US" sz="2400" dirty="0">
                <a:sym typeface="+mn-ea"/>
              </a:rPr>
              <a:t>保存信息</a:t>
            </a:r>
            <a:endParaRPr lang="zh-CN" altLang="en-US" sz="2400" dirty="0"/>
          </a:p>
          <a:p>
            <a:pPr marL="344170" lvl="1" indent="0">
              <a:lnSpc>
                <a:spcPct val="140000"/>
              </a:lnSpc>
              <a:buNone/>
            </a:pPr>
            <a:r>
              <a:rPr lang="en-US" altLang="zh-CN" sz="2400" dirty="0">
                <a:sym typeface="+mn-ea"/>
              </a:rPr>
              <a:t>(2)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驱动装置</a:t>
            </a:r>
            <a:r>
              <a:rPr lang="zh-CN" altLang="en-US" sz="2400" dirty="0">
                <a:sym typeface="+mn-ea"/>
              </a:rPr>
              <a:t>：移动存储介质（如</a:t>
            </a:r>
            <a:r>
              <a:rPr lang="zh-CN" altLang="en-US" sz="2400" dirty="0">
                <a:sym typeface="+mn-ea"/>
              </a:rPr>
              <a:t>驱动装置转动磁盘并进行定位</a:t>
            </a:r>
            <a:endParaRPr lang="zh-CN" altLang="en-US" sz="2400" dirty="0"/>
          </a:p>
          <a:p>
            <a:pPr marL="344170" lvl="1" indent="0">
              <a:lnSpc>
                <a:spcPct val="140000"/>
              </a:lnSpc>
              <a:buNone/>
            </a:pPr>
            <a:r>
              <a:rPr lang="en-US" altLang="zh-CN" sz="2400" dirty="0">
                <a:sym typeface="+mn-ea"/>
              </a:rPr>
              <a:t>(3)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控制电路：</a:t>
            </a:r>
            <a:r>
              <a:rPr lang="zh-CN" altLang="en-US" sz="2400" dirty="0">
                <a:sym typeface="+mn-ea"/>
              </a:rPr>
              <a:t>向存储介质发送数据或从存储介质接受数据</a:t>
            </a:r>
            <a:endParaRPr lang="zh-CN" altLang="en-US" sz="2400" dirty="0"/>
          </a:p>
          <a:p>
            <a:pPr eaLnBrk="1" hangingPunct="1">
              <a:buNone/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123" name="Rectangle 2"/>
          <p:cNvSpPr>
            <a:spLocks noGrp="1"/>
          </p:cNvSpPr>
          <p:nvPr>
            <p:ph type="title"/>
          </p:nvPr>
        </p:nvSpPr>
        <p:spPr>
          <a:xfrm>
            <a:off x="35560" y="0"/>
            <a:ext cx="7543800" cy="824230"/>
          </a:xfrm>
        </p:spPr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dirty="0">
                <a:cs typeface="Arial" panose="020B0604020202020204" pitchFamily="34" charset="0"/>
              </a:rPr>
              <a:t>7.1</a:t>
            </a:r>
            <a:r>
              <a:rPr lang="zh-CN" altLang="en-US" dirty="0"/>
              <a:t>外围设备概述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7652" name="Rectangle 3"/>
          <p:cNvSpPr>
            <a:spLocks noGrp="1"/>
          </p:cNvSpPr>
          <p:nvPr>
            <p:ph idx="1"/>
          </p:nvPr>
        </p:nvSpPr>
        <p:spPr>
          <a:xfrm>
            <a:off x="-36195" y="0"/>
            <a:ext cx="9028430" cy="6334125"/>
          </a:xfrm>
          <a:solidFill>
            <a:schemeClr val="bg1"/>
          </a:solidFill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7.1】</a:t>
            </a:r>
            <a:r>
              <a:rPr lang="zh-CN" altLang="en-US" sz="2400" dirty="0">
                <a:solidFill>
                  <a:schemeClr val="tx1"/>
                </a:solidFill>
              </a:rPr>
              <a:t>磁盘组有</a:t>
            </a:r>
            <a:r>
              <a:rPr lang="en-US" altLang="zh-CN" sz="2400" dirty="0">
                <a:solidFill>
                  <a:schemeClr val="tx1"/>
                </a:solidFill>
              </a:rPr>
              <a:t>6</a:t>
            </a:r>
            <a:r>
              <a:rPr lang="zh-CN" altLang="en-US" sz="2400" dirty="0">
                <a:solidFill>
                  <a:schemeClr val="tx1"/>
                </a:solidFill>
              </a:rPr>
              <a:t>片磁盘，每片有两个记录面，最上最下两个面不用。存储区域内径</a:t>
            </a:r>
            <a:r>
              <a:rPr lang="en-US" altLang="zh-CN" sz="2400" dirty="0">
                <a:solidFill>
                  <a:schemeClr val="tx1"/>
                </a:solidFill>
              </a:rPr>
              <a:t>22cm</a:t>
            </a:r>
            <a:r>
              <a:rPr lang="zh-CN" altLang="en-US" sz="2400" dirty="0">
                <a:solidFill>
                  <a:schemeClr val="tx1"/>
                </a:solidFill>
              </a:rPr>
              <a:t>，外径</a:t>
            </a:r>
            <a:r>
              <a:rPr lang="en-US" altLang="zh-CN" sz="2400" dirty="0">
                <a:solidFill>
                  <a:schemeClr val="tx1"/>
                </a:solidFill>
              </a:rPr>
              <a:t>33cm</a:t>
            </a:r>
            <a:r>
              <a:rPr lang="zh-CN" altLang="en-US" sz="2400" dirty="0">
                <a:solidFill>
                  <a:schemeClr val="tx1"/>
                </a:solidFill>
              </a:rPr>
              <a:t>，道密度为</a:t>
            </a:r>
            <a:r>
              <a:rPr lang="en-US" altLang="zh-CN" sz="2400" dirty="0">
                <a:solidFill>
                  <a:schemeClr val="tx1"/>
                </a:solidFill>
              </a:rPr>
              <a:t>40</a:t>
            </a:r>
            <a:r>
              <a:rPr lang="zh-CN" altLang="en-US" sz="2400" dirty="0">
                <a:solidFill>
                  <a:schemeClr val="tx1"/>
                </a:solidFill>
              </a:rPr>
              <a:t>道</a:t>
            </a:r>
            <a:r>
              <a:rPr lang="en-US" altLang="zh-CN" sz="2400" dirty="0">
                <a:solidFill>
                  <a:schemeClr val="tx1"/>
                </a:solidFill>
              </a:rPr>
              <a:t>/cm</a:t>
            </a:r>
            <a:r>
              <a:rPr lang="zh-CN" altLang="en-US" sz="2400" dirty="0">
                <a:solidFill>
                  <a:schemeClr val="tx1"/>
                </a:solidFill>
              </a:rPr>
              <a:t>，内层位密度</a:t>
            </a:r>
            <a:r>
              <a:rPr lang="en-US" altLang="zh-CN" sz="2400" dirty="0">
                <a:solidFill>
                  <a:schemeClr val="tx1"/>
                </a:solidFill>
              </a:rPr>
              <a:t>400</a:t>
            </a:r>
            <a:r>
              <a:rPr lang="zh-CN" altLang="en-US" sz="2400" dirty="0">
                <a:solidFill>
                  <a:schemeClr val="tx1"/>
                </a:solidFill>
              </a:rPr>
              <a:t>位</a:t>
            </a:r>
            <a:r>
              <a:rPr lang="en-US" altLang="zh-CN" sz="2400" dirty="0">
                <a:solidFill>
                  <a:schemeClr val="tx1"/>
                </a:solidFill>
              </a:rPr>
              <a:t>/cm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转速</a:t>
            </a:r>
            <a:r>
              <a:rPr lang="en-US" altLang="zh-CN" sz="2400" dirty="0">
                <a:solidFill>
                  <a:srgbClr val="FF0000"/>
                </a:solidFill>
              </a:rPr>
              <a:t>6000</a:t>
            </a:r>
            <a:r>
              <a:rPr lang="zh-CN" altLang="en-US" sz="2400" dirty="0">
                <a:solidFill>
                  <a:srgbClr val="FF0000"/>
                </a:solidFill>
              </a:rPr>
              <a:t>转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en-US" sz="2400" dirty="0">
                <a:solidFill>
                  <a:srgbClr val="FF0000"/>
                </a:solidFill>
              </a:rPr>
              <a:t>分</a:t>
            </a:r>
            <a:r>
              <a:rPr lang="zh-CN" altLang="en-US" sz="2400" dirty="0">
                <a:solidFill>
                  <a:schemeClr val="tx1"/>
                </a:solidFill>
              </a:rPr>
              <a:t>。问：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(1)</a:t>
            </a:r>
            <a:r>
              <a:rPr lang="zh-CN" altLang="en-US" sz="2400" dirty="0">
                <a:solidFill>
                  <a:schemeClr val="tx1"/>
                </a:solidFill>
              </a:rPr>
              <a:t>共有多少</a:t>
            </a:r>
            <a:r>
              <a:rPr lang="zh-CN" altLang="en-US" sz="2400" dirty="0">
                <a:solidFill>
                  <a:srgbClr val="FF00FF"/>
                </a:solidFill>
              </a:rPr>
              <a:t>柱面</a:t>
            </a:r>
            <a:r>
              <a:rPr lang="en-US" altLang="zh-CN" sz="2400" dirty="0">
                <a:solidFill>
                  <a:schemeClr val="tx1"/>
                </a:solidFill>
              </a:rPr>
              <a:t>? 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(2)</a:t>
            </a:r>
            <a:r>
              <a:rPr lang="zh-CN" altLang="en-US" sz="2400" dirty="0">
                <a:solidFill>
                  <a:schemeClr val="tx1"/>
                </a:solidFill>
              </a:rPr>
              <a:t>盘组总存储容量是多少</a:t>
            </a:r>
            <a:r>
              <a:rPr lang="en-US" altLang="zh-CN" sz="2400" dirty="0">
                <a:solidFill>
                  <a:schemeClr val="tx1"/>
                </a:solidFill>
              </a:rPr>
              <a:t>?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(3)</a:t>
            </a:r>
            <a:r>
              <a:rPr lang="zh-CN" altLang="en-US" sz="2400" dirty="0">
                <a:solidFill>
                  <a:schemeClr val="tx1"/>
                </a:solidFill>
              </a:rPr>
              <a:t>数据传输率多少</a:t>
            </a:r>
            <a:r>
              <a:rPr lang="en-US" altLang="zh-CN" sz="2400" dirty="0">
                <a:solidFill>
                  <a:schemeClr val="tx1"/>
                </a:solidFill>
              </a:rPr>
              <a:t>?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zh-CN" altLang="en-US" sz="2400" dirty="0">
                <a:sym typeface="+mn-ea"/>
              </a:rPr>
              <a:t>解：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磁盘数据传输率  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Dr=rN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    N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为每条磁道容量，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N=3454B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    r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为磁盘转速，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r=6000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转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/60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秒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=100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转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秒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    Dr=rN=100×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3454B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=345400B/s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1775" y="1268730"/>
            <a:ext cx="1168400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220</a:t>
            </a:r>
            <a:r>
              <a:rPr lang="zh-CN" alt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道</a:t>
            </a:r>
            <a:endParaRPr lang="zh-CN" altLang="en-US" sz="2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56100" y="1701165"/>
            <a:ext cx="2976245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7598800B ≈ 7.2MB</a:t>
            </a:r>
            <a:endParaRPr lang="en-US" sz="2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04210" y="4725035"/>
            <a:ext cx="3184525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345400B/s ≈ 337KB/s</a:t>
            </a:r>
            <a:endParaRPr lang="en-US" sz="2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7652" name="Rectangle 3"/>
          <p:cNvSpPr>
            <a:spLocks noGrp="1"/>
          </p:cNvSpPr>
          <p:nvPr>
            <p:ph idx="1"/>
          </p:nvPr>
        </p:nvSpPr>
        <p:spPr>
          <a:xfrm>
            <a:off x="0" y="0"/>
            <a:ext cx="8822690" cy="3454400"/>
          </a:xfrm>
          <a:solidFill>
            <a:schemeClr val="bg1"/>
          </a:solidFill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(4)</a:t>
            </a:r>
            <a:r>
              <a:rPr lang="zh-CN" altLang="en-US" sz="2400" dirty="0">
                <a:solidFill>
                  <a:srgbClr val="FF0000"/>
                </a:solidFill>
              </a:rPr>
              <a:t>采用</a:t>
            </a:r>
            <a:r>
              <a:rPr lang="zh-CN" altLang="en-US" sz="2400" dirty="0">
                <a:solidFill>
                  <a:srgbClr val="0000FF"/>
                </a:solidFill>
              </a:rPr>
              <a:t>定长数据块</a:t>
            </a:r>
            <a:r>
              <a:rPr lang="zh-CN" altLang="en-US" sz="2400" dirty="0">
                <a:solidFill>
                  <a:srgbClr val="FF0000"/>
                </a:solidFill>
              </a:rPr>
              <a:t>记录格式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直接寻址的</a:t>
            </a:r>
            <a:r>
              <a:rPr lang="zh-CN" altLang="en-US" sz="2400" dirty="0">
                <a:solidFill>
                  <a:srgbClr val="0000FF"/>
                </a:solidFill>
              </a:rPr>
              <a:t>最小</a:t>
            </a:r>
            <a:r>
              <a:rPr lang="zh-CN" altLang="en-US" sz="2400" dirty="0">
                <a:solidFill>
                  <a:srgbClr val="FF0000"/>
                </a:solidFill>
              </a:rPr>
              <a:t>单位是什么</a:t>
            </a:r>
            <a:r>
              <a:rPr lang="en-US" altLang="zh-CN" sz="2400" dirty="0">
                <a:solidFill>
                  <a:srgbClr val="FF0000"/>
                </a:solidFill>
              </a:rPr>
              <a:t>?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寻址命令中如何表示</a:t>
            </a:r>
            <a:r>
              <a:rPr lang="zh-CN" altLang="en-US" sz="2400" dirty="0">
                <a:solidFill>
                  <a:srgbClr val="0000FF"/>
                </a:solidFill>
              </a:rPr>
              <a:t>磁盘地址</a:t>
            </a:r>
            <a:r>
              <a:rPr lang="en-US" altLang="zh-CN" sz="2400" dirty="0">
                <a:solidFill>
                  <a:srgbClr val="FF0000"/>
                </a:solidFill>
              </a:rPr>
              <a:t>?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dirty="0">
                <a:sym typeface="+mn-ea"/>
              </a:rPr>
              <a:t>解：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采用定长数据块格式，直接寻址的最小单位是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一个记录块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(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一个扇区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)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  每个记录块记录固定字节数目的信息，在定长记录的数据块中，活动头磁盘组的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编址方式可用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如下格式：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en-US" altLang="zh-CN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 此地址格式表示有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4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台磁盘（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2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位）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，每台有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16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个记录面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/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盘面（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4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位）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，每面有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256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个磁道（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8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位）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，每道有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16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个扇区（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4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位）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0200" y="45085"/>
            <a:ext cx="5003800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每个扇区的数据长度相同</a:t>
            </a:r>
            <a:r>
              <a:rPr lang="en-US" altLang="zh-CN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=1</a:t>
            </a:r>
            <a:r>
              <a:rPr lang="zh-CN" altLang="en-US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个记录块</a:t>
            </a:r>
            <a:endParaRPr lang="zh-CN" altLang="en-US" sz="2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28490" y="548640"/>
            <a:ext cx="4508500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sz="22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磁盘采用块传送，最小单位是</a:t>
            </a:r>
            <a:r>
              <a:rPr lang="en-US" altLang="zh-CN" sz="22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</a:t>
            </a:r>
            <a:r>
              <a:rPr lang="zh-CN" altLang="en-US" sz="22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块</a:t>
            </a:r>
            <a:endParaRPr lang="zh-CN" altLang="en-US" sz="22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26940" y="1124585"/>
            <a:ext cx="4084320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(</a:t>
            </a:r>
            <a:r>
              <a:rPr lang="zh-CN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磁盘号</a:t>
            </a:r>
            <a:r>
              <a:rPr lang="en-US" altLang="zh-CN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)  </a:t>
            </a:r>
            <a:r>
              <a:rPr lang="zh-CN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盘面，磁道，扇区</a:t>
            </a:r>
            <a:endParaRPr lang="zh-CN" sz="2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331595" y="3573145"/>
          <a:ext cx="6605270" cy="1129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943600" imgH="1016000" progId="Paint.Picture">
                  <p:embed/>
                </p:oleObj>
              </mc:Choice>
              <mc:Fallback>
                <p:oleObj name="" r:id="rId1" imgW="5943600" imgH="10160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1595" y="3573145"/>
                        <a:ext cx="6605270" cy="1129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350635" y="2997200"/>
            <a:ext cx="2755900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编址格式自己可定义</a:t>
            </a:r>
            <a:endParaRPr lang="zh-CN" sz="2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00020" y="4653280"/>
            <a:ext cx="1886585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220</a:t>
            </a:r>
            <a:r>
              <a:rPr lang="zh-CN" alt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道，</a:t>
            </a:r>
            <a:r>
              <a:rPr lang="en-US" altLang="zh-CN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8</a:t>
            </a:r>
            <a:r>
              <a:rPr lang="zh-CN" altLang="en-US" sz="2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位</a:t>
            </a:r>
            <a:endParaRPr lang="zh-CN" altLang="en-US" sz="22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26940" y="4653280"/>
            <a:ext cx="1662430" cy="4298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en-US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10</a:t>
            </a:r>
            <a:r>
              <a:rPr lang="zh-CN" altLang="en-US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面，</a:t>
            </a:r>
            <a:r>
              <a:rPr lang="en-US" altLang="zh-CN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zh-CN" altLang="en-US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位</a:t>
            </a:r>
            <a:endParaRPr lang="zh-CN" altLang="en-US" sz="2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02400" y="4653280"/>
            <a:ext cx="2604135" cy="768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sz="22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每道</a:t>
            </a:r>
            <a:r>
              <a:rPr lang="en-US" altLang="zh-CN" sz="22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3456B/ 512B = 6.8</a:t>
            </a:r>
            <a:r>
              <a:rPr lang="zh-CN" altLang="en-US" sz="22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扇区，</a:t>
            </a:r>
            <a:r>
              <a:rPr lang="en-US" altLang="zh-CN" sz="22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</a:t>
            </a:r>
            <a:r>
              <a:rPr lang="zh-CN" altLang="en-US" sz="2200">
                <a:solidFill>
                  <a:srgbClr val="FF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位</a:t>
            </a:r>
            <a:endParaRPr lang="zh-CN" altLang="en-US" sz="2200">
              <a:solidFill>
                <a:srgbClr val="FF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1550" y="4653280"/>
            <a:ext cx="1662430" cy="7683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r>
              <a:rPr lang="zh-CN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多个磁盘</a:t>
            </a:r>
            <a:r>
              <a:rPr lang="zh-CN" altLang="en-US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，</a:t>
            </a:r>
            <a:r>
              <a:rPr lang="en-US" altLang="zh-CN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</a:t>
            </a:r>
            <a:r>
              <a:rPr lang="zh-CN" altLang="en-US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位</a:t>
            </a:r>
            <a:r>
              <a:rPr lang="en-US" altLang="zh-CN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, </a:t>
            </a:r>
            <a:r>
              <a:rPr lang="en-US" altLang="zh-CN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zh-CN" altLang="en-US" sz="220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台</a:t>
            </a:r>
            <a:endParaRPr lang="zh-CN" altLang="en-US" sz="220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27652" name="Rectangle 3"/>
          <p:cNvSpPr>
            <a:spLocks noGrp="1"/>
          </p:cNvSpPr>
          <p:nvPr>
            <p:ph idx="1"/>
          </p:nvPr>
        </p:nvSpPr>
        <p:spPr>
          <a:xfrm>
            <a:off x="0" y="45085"/>
            <a:ext cx="7981315" cy="4411345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20000"/>
              </a:lnSpc>
              <a:buNone/>
            </a:pPr>
            <a:r>
              <a:rPr lang="en-US" altLang="zh-CN" sz="2600" dirty="0"/>
              <a:t>【</a:t>
            </a:r>
            <a:r>
              <a:rPr lang="zh-CN" altLang="en-US" sz="2600" dirty="0"/>
              <a:t>例</a:t>
            </a:r>
            <a:r>
              <a:rPr lang="en-US" altLang="zh-CN" sz="2600" dirty="0"/>
              <a:t>】</a:t>
            </a:r>
            <a:r>
              <a:rPr lang="zh-CN" altLang="en-US" sz="2600" dirty="0">
                <a:solidFill>
                  <a:schemeClr val="tx1"/>
                </a:solidFill>
              </a:rPr>
              <a:t>磁盘组有</a:t>
            </a:r>
            <a:r>
              <a:rPr lang="en-US" altLang="zh-CN" sz="2600" dirty="0">
                <a:solidFill>
                  <a:schemeClr val="tx1"/>
                </a:solidFill>
              </a:rPr>
              <a:t>6</a:t>
            </a:r>
            <a:r>
              <a:rPr lang="zh-CN" altLang="en-US" sz="2600" dirty="0">
                <a:solidFill>
                  <a:schemeClr val="tx1"/>
                </a:solidFill>
              </a:rPr>
              <a:t>片磁盘，每片有两个记录面，最上最下两个面不用。存储区域内径</a:t>
            </a:r>
            <a:r>
              <a:rPr lang="en-US" altLang="zh-CN" sz="2600" dirty="0">
                <a:solidFill>
                  <a:schemeClr val="tx1"/>
                </a:solidFill>
              </a:rPr>
              <a:t>22cm</a:t>
            </a:r>
            <a:r>
              <a:rPr lang="zh-CN" altLang="en-US" sz="2600" dirty="0">
                <a:solidFill>
                  <a:schemeClr val="tx1"/>
                </a:solidFill>
              </a:rPr>
              <a:t>，外径</a:t>
            </a:r>
            <a:r>
              <a:rPr lang="en-US" altLang="zh-CN" sz="2600" dirty="0">
                <a:solidFill>
                  <a:schemeClr val="tx1"/>
                </a:solidFill>
              </a:rPr>
              <a:t>33cm</a:t>
            </a:r>
            <a:r>
              <a:rPr lang="zh-CN" altLang="en-US" sz="2600" dirty="0">
                <a:solidFill>
                  <a:schemeClr val="tx1"/>
                </a:solidFill>
              </a:rPr>
              <a:t>，道密度为</a:t>
            </a:r>
            <a:r>
              <a:rPr lang="en-US" altLang="zh-CN" sz="2600" dirty="0">
                <a:solidFill>
                  <a:schemeClr val="tx1"/>
                </a:solidFill>
              </a:rPr>
              <a:t>40</a:t>
            </a:r>
            <a:r>
              <a:rPr lang="zh-CN" altLang="en-US" sz="2600" dirty="0">
                <a:solidFill>
                  <a:schemeClr val="tx1"/>
                </a:solidFill>
              </a:rPr>
              <a:t>道</a:t>
            </a:r>
            <a:r>
              <a:rPr lang="en-US" altLang="zh-CN" sz="2600" dirty="0">
                <a:solidFill>
                  <a:schemeClr val="tx1"/>
                </a:solidFill>
              </a:rPr>
              <a:t>/cm</a:t>
            </a:r>
            <a:r>
              <a:rPr lang="zh-CN" altLang="en-US" sz="2600" dirty="0">
                <a:solidFill>
                  <a:schemeClr val="tx1"/>
                </a:solidFill>
              </a:rPr>
              <a:t>，内层位密度</a:t>
            </a:r>
            <a:r>
              <a:rPr lang="en-US" altLang="zh-CN" sz="2600" dirty="0">
                <a:solidFill>
                  <a:schemeClr val="tx1"/>
                </a:solidFill>
              </a:rPr>
              <a:t>400</a:t>
            </a:r>
            <a:r>
              <a:rPr lang="zh-CN" altLang="en-US" sz="2600" dirty="0">
                <a:solidFill>
                  <a:schemeClr val="tx1"/>
                </a:solidFill>
              </a:rPr>
              <a:t>位</a:t>
            </a:r>
            <a:r>
              <a:rPr lang="en-US" altLang="zh-CN" sz="2600" dirty="0">
                <a:solidFill>
                  <a:schemeClr val="tx1"/>
                </a:solidFill>
              </a:rPr>
              <a:t>/cm</a:t>
            </a:r>
            <a:r>
              <a:rPr lang="zh-CN" altLang="en-US" sz="2600" dirty="0">
                <a:solidFill>
                  <a:schemeClr val="tx1"/>
                </a:solidFill>
              </a:rPr>
              <a:t>，转速</a:t>
            </a:r>
            <a:r>
              <a:rPr lang="en-US" altLang="zh-CN" sz="2600" dirty="0">
                <a:solidFill>
                  <a:schemeClr val="tx1"/>
                </a:solidFill>
              </a:rPr>
              <a:t>6000</a:t>
            </a:r>
            <a:r>
              <a:rPr lang="zh-CN" altLang="en-US" sz="2600" dirty="0">
                <a:solidFill>
                  <a:schemeClr val="tx1"/>
                </a:solidFill>
              </a:rPr>
              <a:t>转</a:t>
            </a:r>
            <a:r>
              <a:rPr lang="en-US" altLang="zh-CN" sz="2600" dirty="0">
                <a:solidFill>
                  <a:schemeClr val="tx1"/>
                </a:solidFill>
              </a:rPr>
              <a:t>/</a:t>
            </a:r>
            <a:r>
              <a:rPr lang="zh-CN" altLang="en-US" sz="2600" dirty="0">
                <a:solidFill>
                  <a:schemeClr val="tx1"/>
                </a:solidFill>
              </a:rPr>
              <a:t>分。问：</a:t>
            </a:r>
            <a:endParaRPr lang="zh-CN" altLang="en-US" sz="26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en-US" altLang="zh-CN" sz="2600" dirty="0">
                <a:solidFill>
                  <a:srgbClr val="FF0000"/>
                </a:solidFill>
              </a:rPr>
              <a:t>(5)</a:t>
            </a:r>
            <a:r>
              <a:rPr lang="zh-CN" altLang="en-US" sz="2600" dirty="0">
                <a:solidFill>
                  <a:srgbClr val="FF0000"/>
                </a:solidFill>
              </a:rPr>
              <a:t>如果某文件长度超过一个磁道的容量，应将它记录在同一个存储面上，还是记录在同一个柱面上</a:t>
            </a:r>
            <a:r>
              <a:rPr lang="en-US" altLang="zh-CN" sz="2600" dirty="0">
                <a:solidFill>
                  <a:srgbClr val="FF0000"/>
                </a:solidFill>
              </a:rPr>
              <a:t>?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2600" dirty="0">
                <a:sym typeface="+mn-ea"/>
              </a:rPr>
              <a:t>解：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如果某文件长度超过一个磁道的容量，应将它记录在</a:t>
            </a:r>
            <a:r>
              <a:rPr lang="zh-CN" altLang="en-US" sz="2600" dirty="0">
                <a:solidFill>
                  <a:srgbClr val="FF0000"/>
                </a:solidFill>
                <a:sym typeface="+mn-ea"/>
              </a:rPr>
              <a:t>同一个柱面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上，因为</a:t>
            </a:r>
            <a:r>
              <a:rPr lang="zh-CN" altLang="en-US" sz="2600" dirty="0">
                <a:solidFill>
                  <a:srgbClr val="FF0000"/>
                </a:solidFill>
                <a:sym typeface="+mn-ea"/>
              </a:rPr>
              <a:t>不需要重新找道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，数据读</a:t>
            </a:r>
            <a:r>
              <a:rPr lang="en-US" altLang="zh-CN" sz="2600" dirty="0">
                <a:solidFill>
                  <a:srgbClr val="0000FF"/>
                </a:solidFill>
                <a:sym typeface="+mn-ea"/>
              </a:rPr>
              <a:t>/</a:t>
            </a:r>
            <a:r>
              <a:rPr lang="zh-CN" altLang="en-US" sz="2600" dirty="0">
                <a:solidFill>
                  <a:srgbClr val="0000FF"/>
                </a:solidFill>
                <a:sym typeface="+mn-ea"/>
              </a:rPr>
              <a:t>写速度快。</a:t>
            </a:r>
            <a:endParaRPr lang="zh-CN" altLang="en-US" sz="26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lnSpc>
                <a:spcPct val="120000"/>
              </a:lnSpc>
              <a:buNone/>
            </a:pPr>
            <a:endParaRPr lang="en-US" altLang="zh-CN" sz="26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10" name="标题 14540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 sz="4000" dirty="0"/>
              <a:t>7.3  </a:t>
            </a:r>
            <a:r>
              <a:rPr lang="zh-CN" altLang="en-US" sz="4000" dirty="0"/>
              <a:t>磁盘存储设备的技术发展</a:t>
            </a:r>
            <a:endParaRPr lang="zh-CN" altLang="en-US" sz="4000" dirty="0"/>
          </a:p>
        </p:txBody>
      </p:sp>
      <p:sp>
        <p:nvSpPr>
          <p:cNvPr id="145411" name="文本占位符 145410"/>
          <p:cNvSpPr>
            <a:spLocks noGrp="1"/>
          </p:cNvSpPr>
          <p:nvPr>
            <p:ph type="body" idx="1"/>
          </p:nvPr>
        </p:nvSpPr>
        <p:spPr>
          <a:xfrm>
            <a:off x="457200" y="940753"/>
            <a:ext cx="8229600" cy="4411662"/>
          </a:xfrm>
        </p:spPr>
        <p:txBody>
          <a:bodyPr/>
          <a:p>
            <a:pPr marL="0" indent="0">
              <a:lnSpc>
                <a:spcPct val="120000"/>
              </a:lnSpc>
              <a:buNone/>
            </a:pPr>
            <a:r>
              <a:rPr lang="en-US" altLang="zh-CN" sz="3600" dirty="0">
                <a:solidFill>
                  <a:srgbClr val="FF00FF"/>
                </a:solidFill>
              </a:rPr>
              <a:t>7.3.1  </a:t>
            </a:r>
            <a:r>
              <a:rPr lang="zh-CN" altLang="en-US" sz="3600" dirty="0">
                <a:solidFill>
                  <a:srgbClr val="FF00FF"/>
                </a:solidFill>
              </a:rPr>
              <a:t>磁盘</a:t>
            </a:r>
            <a:r>
              <a:rPr lang="en-US" altLang="zh-CN" sz="3600">
                <a:solidFill>
                  <a:srgbClr val="FF00FF"/>
                </a:solidFill>
              </a:rPr>
              <a:t>Cache</a:t>
            </a:r>
            <a:endParaRPr lang="en-US" altLang="zh-CN" sz="3600">
              <a:solidFill>
                <a:srgbClr val="FF00FF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）磁盘</a:t>
            </a:r>
            <a:r>
              <a:rPr lang="en-US" altLang="zh-CN" sz="2400" dirty="0">
                <a:solidFill>
                  <a:srgbClr val="FF0000"/>
                </a:solidFill>
              </a:rPr>
              <a:t>Cache</a:t>
            </a:r>
            <a:r>
              <a:rPr lang="zh-CN" altLang="en-US" sz="2400" dirty="0">
                <a:solidFill>
                  <a:srgbClr val="FF0000"/>
                </a:solidFill>
              </a:rPr>
              <a:t>的概念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b="0" dirty="0">
                <a:solidFill>
                  <a:schemeClr val="tx1"/>
                </a:solidFill>
              </a:rPr>
              <a:t>   </a:t>
            </a:r>
            <a:r>
              <a:rPr lang="zh-CN" altLang="en-US" sz="2400" b="0" dirty="0">
                <a:solidFill>
                  <a:srgbClr val="0000FF"/>
                </a:solidFill>
                <a:sym typeface="+mn-ea"/>
              </a:rPr>
              <a:t>主存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的存取时间为</a:t>
            </a:r>
            <a:r>
              <a:rPr lang="zh-CN" altLang="en-US" sz="2400" b="0" dirty="0">
                <a:solidFill>
                  <a:srgbClr val="0000FF"/>
                </a:solidFill>
                <a:sym typeface="+mn-ea"/>
              </a:rPr>
              <a:t>纳秒</a:t>
            </a:r>
            <a:r>
              <a:rPr lang="en-US" altLang="zh-CN" sz="2400" b="0" dirty="0">
                <a:solidFill>
                  <a:srgbClr val="0000FF"/>
                </a:solidFill>
                <a:sym typeface="+mn-ea"/>
              </a:rPr>
              <a:t>(ns)</a:t>
            </a:r>
            <a:r>
              <a:rPr lang="zh-CN" altLang="en-US" sz="2400" b="0" dirty="0">
                <a:solidFill>
                  <a:srgbClr val="0000FF"/>
                </a:solidFill>
                <a:sym typeface="+mn-ea"/>
              </a:rPr>
              <a:t>级，磁盘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驱动器的存取时间</a:t>
            </a:r>
            <a:r>
              <a:rPr lang="zh-CN" altLang="en-US" sz="2400" b="0" dirty="0">
                <a:solidFill>
                  <a:srgbClr val="0000FF"/>
                </a:solidFill>
                <a:sym typeface="+mn-ea"/>
              </a:rPr>
              <a:t>毫秒</a:t>
            </a:r>
            <a:r>
              <a:rPr lang="en-US" altLang="zh-CN" sz="2400" b="0" dirty="0">
                <a:solidFill>
                  <a:srgbClr val="0000FF"/>
                </a:solidFill>
                <a:sym typeface="+mn-ea"/>
              </a:rPr>
              <a:t>(ms)</a:t>
            </a:r>
            <a:r>
              <a:rPr lang="zh-CN" altLang="en-US" sz="2400" b="0" dirty="0">
                <a:solidFill>
                  <a:srgbClr val="0000FF"/>
                </a:solidFill>
                <a:sym typeface="+mn-ea"/>
              </a:rPr>
              <a:t>级</a:t>
            </a:r>
            <a:r>
              <a:rPr lang="zh-CN" sz="2400" b="0" dirty="0">
                <a:solidFill>
                  <a:schemeClr val="tx1"/>
                </a:solidFill>
                <a:sym typeface="+mn-ea"/>
              </a:rPr>
              <a:t>，</a:t>
            </a:r>
            <a:r>
              <a:rPr lang="zh-CN" altLang="en-US" sz="2400" b="0" dirty="0">
                <a:solidFill>
                  <a:srgbClr val="FF0000"/>
                </a:solidFill>
              </a:rPr>
              <a:t>速度差别</a:t>
            </a:r>
            <a:r>
              <a:rPr lang="zh-CN" altLang="en-US" sz="2400" b="0" dirty="0">
                <a:solidFill>
                  <a:schemeClr val="tx1"/>
                </a:solidFill>
              </a:rPr>
              <a:t>十分突出，因此磁盘</a:t>
            </a:r>
            <a:r>
              <a:rPr lang="en-US" altLang="zh-CN" sz="2400" b="0" dirty="0">
                <a:solidFill>
                  <a:schemeClr val="tx1"/>
                </a:solidFill>
              </a:rPr>
              <a:t>I/O</a:t>
            </a:r>
            <a:r>
              <a:rPr lang="zh-CN" altLang="en-US" sz="2400" b="0" dirty="0">
                <a:solidFill>
                  <a:schemeClr val="tx1"/>
                </a:solidFill>
              </a:rPr>
              <a:t>系统成为整个系统的</a:t>
            </a:r>
            <a:r>
              <a:rPr lang="zh-CN" altLang="en-US" sz="2400" b="0" dirty="0">
                <a:solidFill>
                  <a:srgbClr val="FF0000"/>
                </a:solidFill>
              </a:rPr>
              <a:t>瓶颈</a:t>
            </a:r>
            <a:r>
              <a:rPr lang="zh-CN" altLang="en-US" sz="2400" b="0" dirty="0">
                <a:solidFill>
                  <a:schemeClr val="tx1"/>
                </a:solidFill>
              </a:rPr>
              <a:t>。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b="0" dirty="0">
                <a:solidFill>
                  <a:schemeClr val="tx1"/>
                </a:solidFill>
              </a:rPr>
              <a:t>  </a:t>
            </a:r>
            <a:r>
              <a:rPr lang="zh-CN" altLang="en-US" sz="2400" b="0" dirty="0">
                <a:solidFill>
                  <a:srgbClr val="FF0000"/>
                </a:solidFill>
              </a:rPr>
              <a:t>为了减少磁盘存取时间</a:t>
            </a:r>
            <a:r>
              <a:rPr lang="zh-CN" altLang="en-US" sz="2400" b="0" dirty="0">
                <a:solidFill>
                  <a:schemeClr val="tx1"/>
                </a:solidFill>
              </a:rPr>
              <a:t>，可采取的措施有：</a:t>
            </a:r>
            <a:r>
              <a:rPr lang="zh-CN" altLang="en-US" sz="2400" b="0" dirty="0">
                <a:solidFill>
                  <a:srgbClr val="FF0000"/>
                </a:solidFill>
              </a:rPr>
              <a:t>①</a:t>
            </a:r>
            <a:r>
              <a:rPr lang="zh-CN" altLang="en-US" sz="2400" b="0" dirty="0">
                <a:solidFill>
                  <a:schemeClr val="tx1"/>
                </a:solidFill>
              </a:rPr>
              <a:t>提高磁盘机主轴转速，</a:t>
            </a:r>
            <a:r>
              <a:rPr lang="zh-CN" altLang="en-US" sz="2400" b="0" dirty="0">
                <a:solidFill>
                  <a:srgbClr val="FF0000"/>
                </a:solidFill>
                <a:sym typeface="+mn-ea"/>
              </a:rPr>
              <a:t>②</a:t>
            </a:r>
            <a:r>
              <a:rPr lang="zh-CN" altLang="en-US" sz="2400" b="0" dirty="0">
                <a:solidFill>
                  <a:schemeClr val="tx1"/>
                </a:solidFill>
              </a:rPr>
              <a:t>提高</a:t>
            </a:r>
            <a:r>
              <a:rPr lang="en-US" altLang="zh-CN" sz="2400" b="0" dirty="0">
                <a:solidFill>
                  <a:schemeClr val="tx1"/>
                </a:solidFill>
              </a:rPr>
              <a:t>I/O</a:t>
            </a:r>
            <a:r>
              <a:rPr lang="zh-CN" altLang="en-US" sz="2400" b="0" dirty="0">
                <a:solidFill>
                  <a:schemeClr val="tx1"/>
                </a:solidFill>
              </a:rPr>
              <a:t>总线速度，</a:t>
            </a:r>
            <a:r>
              <a:rPr lang="zh-CN" altLang="en-US" sz="2400" b="0" dirty="0">
                <a:solidFill>
                  <a:srgbClr val="FF0000"/>
                </a:solidFill>
                <a:sym typeface="+mn-ea"/>
              </a:rPr>
              <a:t>③</a:t>
            </a:r>
            <a:r>
              <a:rPr lang="zh-CN" altLang="en-US" sz="2400" b="0" dirty="0">
                <a:solidFill>
                  <a:schemeClr val="tx1"/>
                </a:solidFill>
              </a:rPr>
              <a:t>采用磁盘</a:t>
            </a:r>
            <a:r>
              <a:rPr lang="en-US" altLang="zh-CN" sz="2400" b="0" dirty="0">
                <a:solidFill>
                  <a:schemeClr val="tx1"/>
                </a:solidFill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</a:rPr>
              <a:t>等。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b="0" dirty="0">
                <a:solidFill>
                  <a:schemeClr val="tx1"/>
                </a:solidFill>
              </a:rPr>
              <a:t>   </a:t>
            </a:r>
            <a:r>
              <a:rPr lang="zh-CN" altLang="en-US" sz="2400" b="0" dirty="0">
                <a:solidFill>
                  <a:srgbClr val="0000FF"/>
                </a:solidFill>
              </a:rPr>
              <a:t>主存和</a:t>
            </a:r>
            <a:r>
              <a:rPr lang="en-US" altLang="zh-CN" sz="2400" b="0" dirty="0">
                <a:solidFill>
                  <a:srgbClr val="0000FF"/>
                </a:solidFill>
              </a:rPr>
              <a:t>CPU</a:t>
            </a:r>
            <a:r>
              <a:rPr lang="zh-CN" altLang="en-US" sz="2400" b="0" dirty="0">
                <a:solidFill>
                  <a:srgbClr val="0000FF"/>
                </a:solidFill>
              </a:rPr>
              <a:t>之间设置</a:t>
            </a:r>
            <a:r>
              <a:rPr lang="zh-CN" altLang="en-US" sz="2400" b="0" dirty="0">
                <a:solidFill>
                  <a:srgbClr val="FF0000"/>
                </a:solidFill>
              </a:rPr>
              <a:t>高速缓存</a:t>
            </a:r>
            <a:r>
              <a:rPr lang="en-US" altLang="zh-CN" sz="2400" b="0" dirty="0">
                <a:solidFill>
                  <a:srgbClr val="FF0000"/>
                </a:solidFill>
              </a:rPr>
              <a:t>cache</a:t>
            </a:r>
            <a:r>
              <a:rPr lang="zh-CN" altLang="en-US" sz="2400" b="0" dirty="0">
                <a:solidFill>
                  <a:srgbClr val="0000FF"/>
                </a:solidFill>
              </a:rPr>
              <a:t>是为了弥补主存和</a:t>
            </a:r>
            <a:r>
              <a:rPr lang="en-US" altLang="zh-CN" sz="2400" b="0" dirty="0">
                <a:solidFill>
                  <a:srgbClr val="0000FF"/>
                </a:solidFill>
              </a:rPr>
              <a:t>CPU</a:t>
            </a:r>
            <a:r>
              <a:rPr lang="zh-CN" altLang="en-US" sz="2400" b="0" dirty="0">
                <a:solidFill>
                  <a:srgbClr val="0000FF"/>
                </a:solidFill>
              </a:rPr>
              <a:t>之间速度上的差异。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b="0" dirty="0">
                <a:solidFill>
                  <a:schemeClr val="tx1"/>
                </a:solidFill>
              </a:rPr>
              <a:t>   同样，</a:t>
            </a:r>
            <a:r>
              <a:rPr lang="zh-CN" altLang="en-US" sz="2400" dirty="0">
                <a:solidFill>
                  <a:srgbClr val="FF0000"/>
                </a:solidFill>
              </a:rPr>
              <a:t>磁盘</a:t>
            </a:r>
            <a:r>
              <a:rPr lang="en-US" altLang="zh-CN" sz="2400">
                <a:solidFill>
                  <a:srgbClr val="FF0000"/>
                </a:solidFill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</a:rPr>
              <a:t>是为了</a:t>
            </a:r>
            <a:r>
              <a:rPr lang="zh-CN" altLang="en-US" sz="2400" b="0" dirty="0">
                <a:solidFill>
                  <a:srgbClr val="FF0000"/>
                </a:solidFill>
              </a:rPr>
              <a:t>弥补慢速磁盘和主存之间速度上的差异</a:t>
            </a:r>
            <a:r>
              <a:rPr lang="zh-CN" altLang="en-US" sz="2400" b="0" dirty="0">
                <a:solidFill>
                  <a:schemeClr val="tx1"/>
                </a:solidFill>
              </a:rPr>
              <a:t>。 </a:t>
            </a:r>
            <a:endParaRPr lang="zh-CN" altLang="en-US" sz="24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标题 14643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 sz="4000" dirty="0">
                <a:solidFill>
                  <a:srgbClr val="FF00FF"/>
                </a:solidFill>
                <a:sym typeface="+mn-ea"/>
              </a:rPr>
              <a:t>7.3.1  </a:t>
            </a:r>
            <a:r>
              <a:rPr lang="zh-CN" altLang="en-US" sz="4000" dirty="0">
                <a:solidFill>
                  <a:srgbClr val="FF00FF"/>
                </a:solidFill>
                <a:sym typeface="+mn-ea"/>
              </a:rPr>
              <a:t>磁盘</a:t>
            </a:r>
            <a:r>
              <a:rPr lang="en-US" altLang="zh-CN" sz="4000">
                <a:solidFill>
                  <a:srgbClr val="FF00FF"/>
                </a:solidFill>
                <a:sym typeface="+mn-ea"/>
              </a:rPr>
              <a:t>Cache</a:t>
            </a:r>
            <a:endParaRPr lang="zh-CN" altLang="en-US" sz="4000" dirty="0"/>
          </a:p>
        </p:txBody>
      </p:sp>
      <p:sp>
        <p:nvSpPr>
          <p:cNvPr id="146435" name="文本占位符 14643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）磁盘</a:t>
            </a:r>
            <a:r>
              <a:rPr lang="en-US" altLang="zh-CN" sz="2400" dirty="0">
                <a:solidFill>
                  <a:srgbClr val="FF0000"/>
                </a:solidFill>
              </a:rPr>
              <a:t>Cache</a:t>
            </a:r>
            <a:r>
              <a:rPr lang="zh-CN" altLang="en-US" sz="2400" dirty="0">
                <a:solidFill>
                  <a:srgbClr val="FF0000"/>
                </a:solidFill>
              </a:rPr>
              <a:t>的原理  </a:t>
            </a:r>
            <a:r>
              <a:rPr lang="zh-CN" altLang="en-US" sz="2400" dirty="0">
                <a:solidFill>
                  <a:srgbClr val="FF00FF"/>
                </a:solidFill>
              </a:rPr>
              <a:t>（类似于</a:t>
            </a:r>
            <a:r>
              <a:rPr lang="en-US" altLang="zh-CN" sz="2400" dirty="0">
                <a:solidFill>
                  <a:srgbClr val="FF00FF"/>
                </a:solidFill>
              </a:rPr>
              <a:t>CUP</a:t>
            </a:r>
            <a:r>
              <a:rPr lang="zh-CN" altLang="en-US" sz="2400" dirty="0">
                <a:solidFill>
                  <a:srgbClr val="FF00FF"/>
                </a:solidFill>
              </a:rPr>
              <a:t>和主存之间的</a:t>
            </a:r>
            <a:r>
              <a:rPr lang="en-US" altLang="zh-CN" sz="2400" dirty="0">
                <a:solidFill>
                  <a:srgbClr val="FF00FF"/>
                </a:solidFill>
              </a:rPr>
              <a:t>Cache</a:t>
            </a:r>
            <a:r>
              <a:rPr lang="zh-CN" altLang="en-US" sz="2400" dirty="0">
                <a:solidFill>
                  <a:srgbClr val="FF00FF"/>
                </a:solidFill>
              </a:rPr>
              <a:t>）</a:t>
            </a:r>
            <a:endParaRPr lang="zh-CN" altLang="en-US" sz="2400" b="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r>
              <a:rPr lang="zh-CN" altLang="en-US" sz="2400" b="0" dirty="0">
                <a:solidFill>
                  <a:schemeClr val="tx1"/>
                </a:solidFill>
              </a:rPr>
              <a:t>在磁盘</a:t>
            </a:r>
            <a:r>
              <a:rPr lang="en-US" altLang="zh-CN" sz="2400" b="0" dirty="0">
                <a:solidFill>
                  <a:schemeClr val="tx1"/>
                </a:solidFill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</a:rPr>
              <a:t>中，一个</a:t>
            </a:r>
            <a:r>
              <a:rPr lang="zh-CN" altLang="en-US" sz="2400" b="0" dirty="0">
                <a:solidFill>
                  <a:srgbClr val="FF0000"/>
                </a:solidFill>
              </a:rPr>
              <a:t>磁盘数据块</a:t>
            </a:r>
            <a:r>
              <a:rPr lang="zh-CN" altLang="en-US" sz="2400" b="0" dirty="0">
                <a:solidFill>
                  <a:schemeClr val="tx1"/>
                </a:solidFill>
              </a:rPr>
              <a:t>对应一个</a:t>
            </a:r>
            <a:r>
              <a:rPr lang="zh-CN" altLang="en-US" sz="2400" b="0" dirty="0">
                <a:solidFill>
                  <a:srgbClr val="FF0000"/>
                </a:solidFill>
              </a:rPr>
              <a:t>磁盘</a:t>
            </a:r>
            <a:r>
              <a:rPr lang="en-US" altLang="zh-CN" sz="2400" b="0" dirty="0">
                <a:solidFill>
                  <a:srgbClr val="FF0000"/>
                </a:solidFill>
              </a:rPr>
              <a:t>cache</a:t>
            </a:r>
            <a:r>
              <a:rPr lang="zh-CN" altLang="en-US" sz="2400" b="0" dirty="0">
                <a:solidFill>
                  <a:srgbClr val="FF0000"/>
                </a:solidFill>
              </a:rPr>
              <a:t>行</a:t>
            </a:r>
            <a:r>
              <a:rPr lang="zh-CN" altLang="en-US" sz="2400" b="0" dirty="0">
                <a:solidFill>
                  <a:schemeClr val="tx1"/>
                </a:solidFill>
              </a:rPr>
              <a:t>。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r>
              <a:rPr lang="zh-CN" altLang="en-US" sz="2400" b="0" dirty="0">
                <a:solidFill>
                  <a:schemeClr val="tx1"/>
                </a:solidFill>
              </a:rPr>
              <a:t>当一个</a:t>
            </a:r>
            <a:r>
              <a:rPr lang="en-US" altLang="zh-CN" sz="2400" b="0" dirty="0">
                <a:solidFill>
                  <a:schemeClr val="tx1"/>
                </a:solidFill>
              </a:rPr>
              <a:t>I/O</a:t>
            </a:r>
            <a:r>
              <a:rPr lang="zh-CN" altLang="en-US" sz="2400" b="0" dirty="0">
                <a:solidFill>
                  <a:schemeClr val="tx1"/>
                </a:solidFill>
              </a:rPr>
              <a:t>请求送到磁盘驱动时，首先搜索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磁盘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</a:rPr>
              <a:t>是否已有该数据块？如果是读操作，且要读的数据已在</a:t>
            </a:r>
            <a:r>
              <a:rPr lang="en-US" altLang="zh-CN" sz="2400" b="0" dirty="0">
                <a:solidFill>
                  <a:schemeClr val="tx1"/>
                </a:solidFill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</a:rPr>
              <a:t>中，则为</a:t>
            </a:r>
            <a:r>
              <a:rPr lang="zh-CN" altLang="en-US" sz="2400" b="0" dirty="0">
                <a:solidFill>
                  <a:srgbClr val="FF0000"/>
                </a:solidFill>
              </a:rPr>
              <a:t>命中</a:t>
            </a:r>
            <a:r>
              <a:rPr lang="zh-CN" altLang="en-US" sz="2400" b="0" dirty="0">
                <a:solidFill>
                  <a:schemeClr val="tx1"/>
                </a:solidFill>
              </a:rPr>
              <a:t>，可从</a:t>
            </a:r>
            <a:r>
              <a:rPr lang="en-US" altLang="zh-CN" sz="2400" b="0" dirty="0">
                <a:solidFill>
                  <a:schemeClr val="tx1"/>
                </a:solidFill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</a:rPr>
              <a:t>行中读出数据，否则需从磁盘介质上读出。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r>
              <a:rPr lang="zh-CN" altLang="en-US" sz="2400" b="0" dirty="0">
                <a:solidFill>
                  <a:schemeClr val="tx1"/>
                </a:solidFill>
              </a:rPr>
              <a:t>写入操作和</a:t>
            </a:r>
            <a:r>
              <a:rPr lang="en-US" altLang="zh-CN" sz="2400" b="0" dirty="0">
                <a:solidFill>
                  <a:schemeClr val="tx1"/>
                </a:solidFill>
              </a:rPr>
              <a:t>CPU</a:t>
            </a:r>
            <a:r>
              <a:rPr lang="zh-CN" altLang="en-US" sz="2400" b="0" dirty="0">
                <a:solidFill>
                  <a:schemeClr val="tx1"/>
                </a:solidFill>
              </a:rPr>
              <a:t>中的</a:t>
            </a:r>
            <a:r>
              <a:rPr lang="en-US" altLang="zh-CN" sz="2400" b="0" dirty="0">
                <a:solidFill>
                  <a:schemeClr val="tx1"/>
                </a:solidFill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</a:rPr>
              <a:t>类似，有“</a:t>
            </a:r>
            <a:r>
              <a:rPr lang="zh-CN" altLang="en-US" sz="2400" b="0" dirty="0">
                <a:solidFill>
                  <a:srgbClr val="FF0000"/>
                </a:solidFill>
              </a:rPr>
              <a:t>直写</a:t>
            </a:r>
            <a:r>
              <a:rPr lang="zh-CN" altLang="en-US" sz="2400" b="0" dirty="0">
                <a:solidFill>
                  <a:schemeClr val="tx1"/>
                </a:solidFill>
              </a:rPr>
              <a:t>”和“</a:t>
            </a:r>
            <a:r>
              <a:rPr lang="zh-CN" altLang="en-US" sz="2400" b="0" dirty="0">
                <a:solidFill>
                  <a:srgbClr val="FF0000"/>
                </a:solidFill>
              </a:rPr>
              <a:t>写回</a:t>
            </a:r>
            <a:r>
              <a:rPr lang="zh-CN" altLang="en-US" sz="2400" b="0" dirty="0">
                <a:solidFill>
                  <a:schemeClr val="tx1"/>
                </a:solidFill>
              </a:rPr>
              <a:t>”两种方法。</a:t>
            </a:r>
            <a:endParaRPr lang="zh-CN" altLang="en-US" sz="2400" b="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r>
              <a:rPr lang="zh-CN" altLang="en-US" sz="2400" b="0" dirty="0">
                <a:solidFill>
                  <a:schemeClr val="tx1"/>
                </a:solidFill>
              </a:rPr>
              <a:t>磁盘</a:t>
            </a:r>
            <a:r>
              <a:rPr lang="en-US" altLang="zh-CN" sz="2400" b="0" dirty="0">
                <a:solidFill>
                  <a:schemeClr val="tx1"/>
                </a:solidFill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</a:rPr>
              <a:t>利用了被访问数据的</a:t>
            </a:r>
            <a:r>
              <a:rPr lang="zh-CN" altLang="en-US" sz="2400" b="0" dirty="0">
                <a:solidFill>
                  <a:srgbClr val="FF0000"/>
                </a:solidFill>
              </a:rPr>
              <a:t>空间局部性和时间局部性原理</a:t>
            </a:r>
            <a:endParaRPr lang="zh-CN" altLang="en-US" sz="2400" b="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r>
              <a:rPr lang="zh-CN" altLang="en-US" sz="2400" b="0" dirty="0">
                <a:solidFill>
                  <a:srgbClr val="FF0000"/>
                </a:solidFill>
                <a:sym typeface="+mn-ea"/>
              </a:rPr>
              <a:t>预读策略：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预取一些不久将可能读入的数据放到磁盘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中</a:t>
            </a:r>
            <a:endParaRPr lang="zh-CN" altLang="en-US" sz="2400" b="0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90000"/>
              </a:lnSpc>
              <a:buFont typeface="Wingdings" panose="05000000000000000000" charset="0"/>
              <a:buChar char="l"/>
            </a:pPr>
            <a:endParaRPr lang="zh-CN" altLang="en-US" sz="24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标题 14745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 sz="4000" dirty="0">
                <a:solidFill>
                  <a:srgbClr val="FF00FF"/>
                </a:solidFill>
                <a:sym typeface="+mn-ea"/>
              </a:rPr>
              <a:t>7.3.1  </a:t>
            </a:r>
            <a:r>
              <a:rPr lang="zh-CN" altLang="en-US" sz="4000" dirty="0">
                <a:solidFill>
                  <a:srgbClr val="FF00FF"/>
                </a:solidFill>
                <a:sym typeface="+mn-ea"/>
              </a:rPr>
              <a:t>磁盘</a:t>
            </a:r>
            <a:r>
              <a:rPr lang="en-US" altLang="zh-CN" sz="4000">
                <a:solidFill>
                  <a:srgbClr val="FF00FF"/>
                </a:solidFill>
                <a:sym typeface="+mn-ea"/>
              </a:rPr>
              <a:t>Cache</a:t>
            </a:r>
            <a:endParaRPr lang="zh-CN" altLang="en-US" sz="4000" dirty="0"/>
          </a:p>
        </p:txBody>
      </p:sp>
      <p:sp>
        <p:nvSpPr>
          <p:cNvPr id="147459" name="文本占位符 147458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）磁盘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Cache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的原理  </a:t>
            </a:r>
            <a:r>
              <a:rPr lang="zh-CN" altLang="en-US" sz="2400" dirty="0">
                <a:sym typeface="+mn-ea"/>
              </a:rPr>
              <a:t>（类似于</a:t>
            </a:r>
            <a:r>
              <a:rPr lang="en-US" altLang="zh-CN" sz="2400" dirty="0">
                <a:sym typeface="+mn-ea"/>
              </a:rPr>
              <a:t>CUP</a:t>
            </a:r>
            <a:r>
              <a:rPr lang="zh-CN" altLang="en-US" sz="2400" dirty="0">
                <a:sym typeface="+mn-ea"/>
              </a:rPr>
              <a:t>和主存之间的</a:t>
            </a:r>
            <a:r>
              <a:rPr lang="en-US" altLang="zh-CN" sz="2400" dirty="0">
                <a:sym typeface="+mn-ea"/>
              </a:rPr>
              <a:t>Cache</a:t>
            </a:r>
            <a:r>
              <a:rPr lang="zh-CN" altLang="en-US" sz="2400" dirty="0">
                <a:sym typeface="+mn-ea"/>
              </a:rPr>
              <a:t>）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ym typeface="+mn-ea"/>
              </a:rPr>
              <a:t>区别：</a:t>
            </a:r>
            <a:endParaRPr lang="zh-CN" altLang="en-US" sz="2400" b="0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① </a:t>
            </a:r>
            <a:r>
              <a:rPr lang="en-US" altLang="zh-CN" sz="2400" b="0" dirty="0">
                <a:solidFill>
                  <a:srgbClr val="FF0000"/>
                </a:solidFill>
                <a:sym typeface="+mn-ea"/>
              </a:rPr>
              <a:t>CPU</a:t>
            </a:r>
            <a:r>
              <a:rPr lang="zh-CN" altLang="en-US" sz="2400" b="0" dirty="0">
                <a:solidFill>
                  <a:srgbClr val="FF0000"/>
                </a:solidFill>
                <a:sym typeface="+mn-ea"/>
              </a:rPr>
              <a:t>的</a:t>
            </a:r>
            <a:r>
              <a:rPr lang="en-US" altLang="zh-CN" sz="2400" b="0" dirty="0">
                <a:solidFill>
                  <a:srgbClr val="FF0000"/>
                </a:solidFill>
                <a:sym typeface="+mn-ea"/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存取时间一般小于</a:t>
            </a:r>
            <a:r>
              <a:rPr lang="en-US" altLang="zh-CN" sz="2400" b="0" dirty="0">
                <a:solidFill>
                  <a:srgbClr val="FF0000"/>
                </a:solidFill>
                <a:sym typeface="+mn-ea"/>
              </a:rPr>
              <a:t>10ns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，命中率</a:t>
            </a:r>
            <a:r>
              <a:rPr lang="en-US" altLang="zh-CN" sz="2400" b="0" dirty="0">
                <a:solidFill>
                  <a:srgbClr val="FF0000"/>
                </a:solidFill>
                <a:sym typeface="+mn-ea"/>
              </a:rPr>
              <a:t>95%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以上，全用</a:t>
            </a:r>
            <a:r>
              <a:rPr lang="zh-CN" altLang="en-US" sz="2400" b="0" dirty="0">
                <a:solidFill>
                  <a:srgbClr val="FF0000"/>
                </a:solidFill>
                <a:sym typeface="+mn-ea"/>
              </a:rPr>
              <a:t>硬件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来实现。</a:t>
            </a:r>
            <a:endParaRPr lang="zh-CN" altLang="en-US" sz="2400" b="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② </a:t>
            </a:r>
            <a:r>
              <a:rPr lang="zh-CN" altLang="en-US" sz="2400" b="0" dirty="0">
                <a:solidFill>
                  <a:srgbClr val="FF0000"/>
                </a:solidFill>
                <a:sym typeface="+mn-ea"/>
              </a:rPr>
              <a:t>磁盘</a:t>
            </a:r>
            <a:r>
              <a:rPr lang="en-US" altLang="zh-CN" sz="2400" b="0" dirty="0">
                <a:solidFill>
                  <a:srgbClr val="FF0000"/>
                </a:solidFill>
                <a:sym typeface="+mn-ea"/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一次存取的数量大，数据集中，速度要求较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的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低，管理工作较复杂，因此一般由</a:t>
            </a:r>
            <a:r>
              <a:rPr lang="zh-CN" altLang="en-US" sz="2400" b="0" dirty="0">
                <a:solidFill>
                  <a:srgbClr val="FF0000"/>
                </a:solidFill>
                <a:sym typeface="+mn-ea"/>
              </a:rPr>
              <a:t>硬件和软件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共同完成。其中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cache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采用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SRAM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2400" b="0" dirty="0">
                <a:solidFill>
                  <a:schemeClr val="tx1"/>
                </a:solidFill>
                <a:sym typeface="+mn-ea"/>
              </a:rPr>
              <a:t>DRAM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400" b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标题 147457"/>
          <p:cNvSpPr>
            <a:spLocks noGrp="1"/>
          </p:cNvSpPr>
          <p:nvPr>
            <p:ph type="title"/>
          </p:nvPr>
        </p:nvSpPr>
        <p:spPr>
          <a:xfrm>
            <a:off x="544830" y="0"/>
            <a:ext cx="7543800" cy="681355"/>
          </a:xfrm>
        </p:spPr>
        <p:txBody>
          <a:bodyPr anchor="ctr"/>
          <a:p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7.3.2  </a:t>
            </a:r>
            <a:r>
              <a:rPr lang="zh-CN" altLang="en-US" sz="4000" dirty="0">
                <a:sym typeface="+mn-ea"/>
              </a:rPr>
              <a:t>磁盘阵列</a:t>
            </a:r>
            <a:r>
              <a:rPr lang="en-US" altLang="zh-CN" sz="4000">
                <a:sym typeface="+mn-ea"/>
              </a:rPr>
              <a:t>RAID</a:t>
            </a:r>
            <a:endParaRPr lang="zh-CN" altLang="en-US" sz="4000" dirty="0"/>
          </a:p>
        </p:txBody>
      </p:sp>
      <p:sp>
        <p:nvSpPr>
          <p:cNvPr id="147459" name="文本占位符 147458"/>
          <p:cNvSpPr>
            <a:spLocks noGrp="1"/>
          </p:cNvSpPr>
          <p:nvPr>
            <p:ph type="body" idx="1"/>
          </p:nvPr>
        </p:nvSpPr>
        <p:spPr>
          <a:xfrm>
            <a:off x="326390" y="681038"/>
            <a:ext cx="8229600" cy="4411662"/>
          </a:xfrm>
        </p:spPr>
        <p:txBody>
          <a:bodyPr/>
          <a:p>
            <a:pPr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2400">
                <a:solidFill>
                  <a:srgbClr val="FF00FF"/>
                </a:solidFill>
                <a:sym typeface="+mn-ea"/>
              </a:rPr>
              <a:t>RAID 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廉价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(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独立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)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冗余磁盘阵列</a:t>
            </a:r>
            <a:endParaRPr lang="zh-CN" altLang="en-US" sz="2400" dirty="0">
              <a:solidFill>
                <a:srgbClr val="FF00FF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、原理：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多个小容量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磁盘组成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一个大容量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磁盘系统，在多个磁盘上交错存放数据，使之可以并行处理，进而改善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性能，增加存储容量。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、提高速度：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并行交叉存储</a:t>
            </a:r>
            <a:endParaRPr lang="zh-CN" altLang="en-US" sz="2400" dirty="0">
              <a:solidFill>
                <a:srgbClr val="0000FF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、提高可靠性：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由于阵列中的一部分磁盘存有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冗余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信息，一旦系统中某一磁盘失效，可以利用冗余信息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重建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用户信息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4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、级别：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RAID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标准 </a:t>
            </a:r>
            <a:r>
              <a:rPr lang="en-US" altLang="zh-CN" sz="2400" dirty="0">
                <a:solidFill>
                  <a:srgbClr val="FF00FF"/>
                </a:solidFill>
                <a:sym typeface="+mn-ea"/>
              </a:rPr>
              <a:t>7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级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(RAID 0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～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RAID 6)</a:t>
            </a:r>
            <a:endParaRPr lang="en-US" altLang="zh-CN" sz="240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400" dirty="0">
                <a:sym typeface="+mn-ea"/>
              </a:rPr>
              <a:t>  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不同级别指出了不同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存储容量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可靠性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数据传输能力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I/O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请求速率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等方面的应用需求。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标题 147457"/>
          <p:cNvSpPr>
            <a:spLocks noGrp="1"/>
          </p:cNvSpPr>
          <p:nvPr>
            <p:ph type="title"/>
          </p:nvPr>
        </p:nvSpPr>
        <p:spPr>
          <a:xfrm>
            <a:off x="544830" y="0"/>
            <a:ext cx="7543800" cy="681355"/>
          </a:xfrm>
        </p:spPr>
        <p:txBody>
          <a:bodyPr anchor="ctr"/>
          <a:p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7.3.2  </a:t>
            </a:r>
            <a:r>
              <a:rPr lang="zh-CN" altLang="en-US" sz="4000" dirty="0">
                <a:sym typeface="+mn-ea"/>
              </a:rPr>
              <a:t>磁盘阵列</a:t>
            </a:r>
            <a:r>
              <a:rPr lang="en-US" altLang="zh-CN" sz="4000">
                <a:sym typeface="+mn-ea"/>
              </a:rPr>
              <a:t>RAID</a:t>
            </a:r>
            <a:endParaRPr lang="zh-CN" altLang="en-US" sz="4000" dirty="0"/>
          </a:p>
        </p:txBody>
      </p:sp>
      <p:pic>
        <p:nvPicPr>
          <p:cNvPr id="149508" name="图片 1495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700530"/>
            <a:ext cx="8843645" cy="4510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9507" name="文本占位符 149506"/>
          <p:cNvSpPr>
            <a:spLocks noGrp="1"/>
          </p:cNvSpPr>
          <p:nvPr>
            <p:ph type="body" idx="1"/>
          </p:nvPr>
        </p:nvSpPr>
        <p:spPr>
          <a:xfrm>
            <a:off x="179705" y="1052830"/>
            <a:ext cx="8785225" cy="638175"/>
          </a:xfrm>
        </p:spPr>
        <p:txBody>
          <a:bodyPr/>
          <a:p>
            <a:r>
              <a:rPr lang="zh-CN" altLang="en-US" dirty="0"/>
              <a:t>图</a:t>
            </a:r>
            <a:r>
              <a:rPr lang="en-US" altLang="zh-CN" dirty="0"/>
              <a:t>7.10 RAID 0</a:t>
            </a:r>
            <a:r>
              <a:rPr lang="zh-CN" altLang="en-US" dirty="0"/>
              <a:t>级阵列的数据映射　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55690" y="4436745"/>
            <a:ext cx="2670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并行交叉存储</a:t>
            </a:r>
            <a:endParaRPr lang="zh-CN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较少</a:t>
            </a:r>
            <a:r>
              <a:rPr lang="en-US" altLang="zh-CN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I/O</a:t>
            </a:r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传输</a:t>
            </a:r>
            <a:r>
              <a:rPr lang="zh-CN" altLang="en-US" sz="20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事件</a:t>
            </a:r>
            <a:endParaRPr lang="zh-CN" altLang="en-US" sz="20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标题 147457"/>
          <p:cNvSpPr>
            <a:spLocks noGrp="1"/>
          </p:cNvSpPr>
          <p:nvPr>
            <p:ph type="title"/>
          </p:nvPr>
        </p:nvSpPr>
        <p:spPr>
          <a:xfrm>
            <a:off x="323850" y="260350"/>
            <a:ext cx="7543800" cy="681355"/>
          </a:xfrm>
        </p:spPr>
        <p:txBody>
          <a:bodyPr anchor="ctr"/>
          <a:p>
            <a:r>
              <a:rPr lang="zh-CN" altLang="en-US" sz="4000" dirty="0">
                <a:solidFill>
                  <a:srgbClr val="FF0000"/>
                </a:solidFill>
                <a:sym typeface="+mn-ea"/>
              </a:rPr>
              <a:t>机械硬盘</a:t>
            </a:r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4000" dirty="0">
                <a:solidFill>
                  <a:srgbClr val="FF0000"/>
                </a:solidFill>
                <a:sym typeface="+mn-ea"/>
              </a:rPr>
              <a:t>和</a:t>
            </a:r>
            <a:r>
              <a:rPr lang="en-US" altLang="zh-CN" sz="40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4000" dirty="0">
                <a:solidFill>
                  <a:srgbClr val="FF0000"/>
                </a:solidFill>
                <a:sym typeface="+mn-ea"/>
              </a:rPr>
              <a:t>固态硬盘（增加）</a:t>
            </a:r>
            <a:endParaRPr lang="zh-CN" altLang="en-US" sz="40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9507" name="文本占位符 149506"/>
          <p:cNvSpPr>
            <a:spLocks noGrp="1"/>
          </p:cNvSpPr>
          <p:nvPr>
            <p:ph type="body" idx="1"/>
          </p:nvPr>
        </p:nvSpPr>
        <p:spPr>
          <a:xfrm>
            <a:off x="179705" y="1052830"/>
            <a:ext cx="8785225" cy="2030730"/>
          </a:xfrm>
        </p:spPr>
        <p:txBody>
          <a:bodyPr/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机械硬盘：</a:t>
            </a:r>
            <a:r>
              <a:rPr lang="zh-CN" altLang="en-US" dirty="0">
                <a:solidFill>
                  <a:schemeClr val="tx1"/>
                </a:solidFill>
              </a:rPr>
              <a:t>磁盘</a:t>
            </a:r>
            <a:r>
              <a:rPr lang="zh-CN" altLang="en-US" dirty="0">
                <a:solidFill>
                  <a:schemeClr val="tx1"/>
                </a:solidFill>
              </a:rPr>
              <a:t>、磁记录，机械装置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          </a:t>
            </a:r>
            <a:r>
              <a:rPr lang="zh-CN" altLang="en-US" dirty="0">
                <a:solidFill>
                  <a:schemeClr val="tx1"/>
                </a:solidFill>
              </a:rPr>
              <a:t>慢，吵，容量大，便宜，损坏可恢复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固态硬盘：</a:t>
            </a:r>
            <a:r>
              <a:rPr lang="en-US" altLang="zh-CN" dirty="0">
                <a:solidFill>
                  <a:schemeClr val="tx1"/>
                </a:solidFill>
              </a:rPr>
              <a:t>flash</a:t>
            </a:r>
            <a:r>
              <a:rPr lang="zh-CN" altLang="en-US" dirty="0">
                <a:solidFill>
                  <a:schemeClr val="tx1"/>
                </a:solidFill>
              </a:rPr>
              <a:t>闪存，半导体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          </a:t>
            </a:r>
            <a:r>
              <a:rPr lang="zh-CN" altLang="en-US" dirty="0">
                <a:solidFill>
                  <a:schemeClr val="tx1"/>
                </a:solidFill>
              </a:rPr>
              <a:t>快，静，容量小，贵，损坏难恢复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建议：</a:t>
            </a:r>
            <a:r>
              <a:rPr lang="zh-CN" altLang="en-US" dirty="0">
                <a:solidFill>
                  <a:schemeClr val="tx1"/>
                </a:solidFill>
              </a:rPr>
              <a:t>双硬盘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系统盘</a:t>
            </a:r>
            <a:r>
              <a:rPr lang="zh-CN" altLang="en-US" dirty="0">
                <a:solidFill>
                  <a:schemeClr val="tx1"/>
                </a:solidFill>
              </a:rPr>
              <a:t>：固态硬盘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     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数据盘</a:t>
            </a:r>
            <a:r>
              <a:rPr lang="zh-CN" altLang="en-US" dirty="0">
                <a:solidFill>
                  <a:schemeClr val="tx1"/>
                </a:solidFill>
              </a:rPr>
              <a:t>：机械硬盘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8" name="标题 147457"/>
          <p:cNvSpPr>
            <a:spLocks noGrp="1"/>
          </p:cNvSpPr>
          <p:nvPr>
            <p:ph type="title"/>
          </p:nvPr>
        </p:nvSpPr>
        <p:spPr>
          <a:xfrm>
            <a:off x="544830" y="0"/>
            <a:ext cx="7543800" cy="681355"/>
          </a:xfrm>
        </p:spPr>
        <p:txBody>
          <a:bodyPr anchor="ctr"/>
          <a:p>
            <a:r>
              <a:rPr lang="zh-CN" altLang="en-US" sz="4000" dirty="0">
                <a:solidFill>
                  <a:srgbClr val="FF0000"/>
                </a:solidFill>
                <a:sym typeface="+mn-ea"/>
              </a:rPr>
              <a:t>常见的外设（自学</a:t>
            </a:r>
            <a:r>
              <a:rPr lang="zh-CN" altLang="en-US" sz="4000" dirty="0">
                <a:solidFill>
                  <a:srgbClr val="FF0000"/>
                </a:solidFill>
                <a:sym typeface="+mn-ea"/>
              </a:rPr>
              <a:t>）</a:t>
            </a:r>
            <a:endParaRPr lang="zh-CN" altLang="en-US" sz="40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9507" name="文本占位符 149506"/>
          <p:cNvSpPr>
            <a:spLocks noGrp="1"/>
          </p:cNvSpPr>
          <p:nvPr>
            <p:ph type="body" idx="1"/>
          </p:nvPr>
        </p:nvSpPr>
        <p:spPr>
          <a:xfrm>
            <a:off x="179705" y="1052830"/>
            <a:ext cx="8785225" cy="2030730"/>
          </a:xfrm>
        </p:spPr>
        <p:txBody>
          <a:bodyPr/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输出设备：</a:t>
            </a:r>
            <a:r>
              <a:rPr lang="zh-CN" altLang="en-US" dirty="0">
                <a:solidFill>
                  <a:schemeClr val="tx1"/>
                </a:solidFill>
              </a:rPr>
              <a:t>显示器、打印机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输入设备：</a:t>
            </a:r>
            <a:r>
              <a:rPr lang="zh-CN" altLang="en-US" dirty="0">
                <a:solidFill>
                  <a:schemeClr val="tx1"/>
                </a:solidFill>
              </a:rPr>
              <a:t>键盘、鼠标</a:t>
            </a:r>
            <a:r>
              <a:rPr lang="zh-CN" altLang="en-US" dirty="0"/>
              <a:t>　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2" descr="7a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45" y="-27305"/>
            <a:ext cx="7234555" cy="6492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5124" name="Rectangle 3"/>
          <p:cNvSpPr>
            <a:spLocks noGrp="1"/>
          </p:cNvSpPr>
          <p:nvPr>
            <p:ph idx="1"/>
          </p:nvPr>
        </p:nvSpPr>
        <p:spPr>
          <a:xfrm>
            <a:off x="179705" y="824230"/>
            <a:ext cx="2255520" cy="80772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40000"/>
              </a:lnSpc>
              <a:buNone/>
            </a:pPr>
            <a:r>
              <a:rPr lang="zh-CN" altLang="en-US" sz="3600" dirty="0">
                <a:solidFill>
                  <a:srgbClr val="FF00FF"/>
                </a:solidFill>
              </a:rPr>
              <a:t>外设分类</a:t>
            </a:r>
            <a:endParaRPr lang="zh-CN" altLang="en-US" sz="3600" dirty="0">
              <a:solidFill>
                <a:srgbClr val="FF00FF"/>
              </a:solidFill>
            </a:endParaRPr>
          </a:p>
          <a:p>
            <a:pPr eaLnBrk="1" hangingPunct="1">
              <a:lnSpc>
                <a:spcPct val="140000"/>
              </a:lnSpc>
              <a:buNone/>
            </a:pPr>
            <a:endParaRPr lang="en-US" altLang="zh-CN" sz="3600" dirty="0">
              <a:solidFill>
                <a:srgbClr val="FF00FF"/>
              </a:solidFill>
            </a:endParaRPr>
          </a:p>
          <a:p>
            <a:pPr eaLnBrk="1" hangingPunct="1">
              <a:lnSpc>
                <a:spcPct val="140000"/>
              </a:lnSpc>
              <a:buNone/>
            </a:pPr>
            <a:endParaRPr lang="en-US" altLang="zh-CN" sz="3600" dirty="0">
              <a:solidFill>
                <a:srgbClr val="FF00FF"/>
              </a:solidFill>
              <a:sym typeface="+mn-ea"/>
            </a:endParaRPr>
          </a:p>
        </p:txBody>
      </p:sp>
      <p:sp>
        <p:nvSpPr>
          <p:cNvPr id="5123" name="Rectangle 2"/>
          <p:cNvSpPr>
            <a:spLocks noGrp="1"/>
          </p:cNvSpPr>
          <p:nvPr>
            <p:ph type="title"/>
          </p:nvPr>
        </p:nvSpPr>
        <p:spPr>
          <a:xfrm>
            <a:off x="35560" y="0"/>
            <a:ext cx="4428490" cy="824230"/>
          </a:xfrm>
        </p:spPr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sz="4000" dirty="0">
                <a:cs typeface="Arial" panose="020B0604020202020204" pitchFamily="34" charset="0"/>
              </a:rPr>
              <a:t>7.1</a:t>
            </a:r>
            <a:r>
              <a:rPr lang="zh-CN" altLang="en-US" sz="4000" dirty="0"/>
              <a:t>外围设备概述</a:t>
            </a:r>
            <a:endParaRPr lang="zh-CN" altLang="en-US" sz="4000" dirty="0"/>
          </a:p>
        </p:txBody>
      </p:sp>
      <p:sp>
        <p:nvSpPr>
          <p:cNvPr id="2" name="文本框 1"/>
          <p:cNvSpPr txBox="1"/>
          <p:nvPr/>
        </p:nvSpPr>
        <p:spPr>
          <a:xfrm>
            <a:off x="35560" y="1700530"/>
            <a:ext cx="21336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类：</a:t>
            </a:r>
            <a:endParaRPr lang="zh-CN" altLang="en-US" sz="24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输入设备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输出设备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外存设备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数据通信设备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过程控制设备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50" y="4076065"/>
            <a:ext cx="2133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根据实际情况配置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705" y="5300980"/>
            <a:ext cx="33807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层次：</a:t>
            </a:r>
            <a:endParaRPr lang="zh-CN" sz="24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CPU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和主存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</a:rPr>
              <a:t>→ (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</a:rPr>
              <a:t>系统总线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</a:rPr>
              <a:t>)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  <a:sym typeface="+mn-ea"/>
              </a:rPr>
              <a:t>→ 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  <a:sym typeface="+mn-ea"/>
              </a:rPr>
              <a:t>适配器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  <a:sym typeface="+mn-ea"/>
              </a:rPr>
              <a:t>接口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  <a:sym typeface="+mn-ea"/>
              </a:rPr>
              <a:t>)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  <a:sym typeface="+mn-ea"/>
              </a:rPr>
              <a:t>→ 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  <a:sym typeface="+mn-ea"/>
              </a:rPr>
              <a:t>设备控制器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  <a:sym typeface="+mn-ea"/>
              </a:rPr>
              <a:t>→ </a:t>
            </a:r>
            <a:r>
              <a:rPr lang="zh-CN" altLang="en-US" sz="2400" b="1">
                <a:solidFill>
                  <a:srgbClr val="0000FF"/>
                </a:solidFill>
                <a:ea typeface="黑体" panose="02010609060101010101" charset="-122"/>
                <a:cs typeface="Arial" panose="020B0604020202020204" pitchFamily="34" charset="0"/>
                <a:sym typeface="+mn-ea"/>
              </a:rPr>
              <a:t>外设</a:t>
            </a:r>
            <a:endParaRPr lang="zh-CN" altLang="en-US" sz="24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55662"/>
          </a:xfrm>
        </p:spPr>
        <p:txBody>
          <a:bodyPr anchor="t" anchorCtr="0"/>
          <a:p>
            <a:pPr algn="ctr"/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+mj-cs"/>
              </a:rPr>
              <a:t>作业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  <p:sp>
        <p:nvSpPr>
          <p:cNvPr id="22530" name="内容占位符 2"/>
          <p:cNvSpPr>
            <a:spLocks noGrp="1"/>
          </p:cNvSpPr>
          <p:nvPr>
            <p:ph idx="1"/>
          </p:nvPr>
        </p:nvSpPr>
        <p:spPr>
          <a:xfrm>
            <a:off x="107950" y="977900"/>
            <a:ext cx="9159875" cy="4411980"/>
          </a:xfrm>
        </p:spPr>
        <p:txBody>
          <a:bodyPr anchor="t" anchorCtr="0"/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1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画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第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7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章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的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+mn-cs"/>
              </a:rPr>
              <a:t>“</a:t>
            </a:r>
            <a:r>
              <a:rPr lang="zh-CN" altLang="en-US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章节知识结构图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+mn-cs"/>
              </a:rPr>
              <a:t>”</a:t>
            </a:r>
            <a:endParaRPr lang="en-US" altLang="zh-CN" sz="24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+mn-cs"/>
              </a:rPr>
              <a:t>   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（以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+mn-cs"/>
              </a:rPr>
              <a:t>上课内容为准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，</a:t>
            </a:r>
            <a:r>
              <a:rPr lang="zh-CN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只要</a:t>
            </a: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7.1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和</a:t>
            </a: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7.2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）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提醒：第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5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6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章的知识结构图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一定要及时完成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       1-6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章的知识结构图</a:t>
            </a:r>
            <a:r>
              <a:rPr lang="en-US" altLang="zh-CN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平时请多翻看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+mn-cs"/>
              </a:rPr>
              <a:t>    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2</a:t>
            </a:r>
            <a:r>
              <a:rPr lang="zh-CN" altLang="en-US" sz="240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、</a:t>
            </a:r>
            <a:r>
              <a:rPr 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完成作业</a:t>
            </a:r>
            <a:r>
              <a:rPr lang="en-US" altLang="zh-CN" sz="2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第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7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章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lang="zh-CN" altLang="en-US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外围设备</a:t>
            </a:r>
            <a:r>
              <a:rPr lang="en-US" altLang="zh-CN" sz="240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.doc</a:t>
            </a:r>
            <a:endParaRPr lang="zh-CN" altLang="en-US" sz="2400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endParaRPr lang="en-US" altLang="zh-CN" sz="2400"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   </a:t>
            </a:r>
            <a:endParaRPr lang="en-US" altLang="zh-CN" sz="2400"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注意：《组成原理》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13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周结束课程，在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15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周星期二下午考试，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pPr marL="0" indent="0">
              <a:lnSpc>
                <a:spcPct val="110000"/>
              </a:lnSpc>
              <a:buSzPct val="7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</a:t>
            </a:r>
            <a:r>
              <a:rPr lang="en-US" altLang="zh-CN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          </a:t>
            </a:r>
            <a:r>
              <a:rPr lang="zh-CN" altLang="en-US" sz="2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请一定要开始做题库中的习题了</a:t>
            </a:r>
            <a:endParaRPr lang="zh-CN" altLang="en-US" sz="2400">
              <a:solidFill>
                <a:srgbClr val="FF0000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/>
        </p:nvGraphicFramePr>
        <p:xfrm>
          <a:off x="179705" y="188595"/>
          <a:ext cx="5453380" cy="2348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756650" imgH="3606800" progId="Paint.Picture">
                  <p:embed/>
                </p:oleObj>
              </mc:Choice>
              <mc:Fallback>
                <p:oleObj name="" r:id="rId1" imgW="8756650" imgH="3606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705" y="188595"/>
                        <a:ext cx="5453380" cy="2348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070610" y="2840355"/>
          <a:ext cx="8073390" cy="3973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9213850" imgH="4743450" progId="Paint.Picture">
                  <p:embed/>
                </p:oleObj>
              </mc:Choice>
              <mc:Fallback>
                <p:oleObj name="" r:id="rId3" imgW="9213850" imgH="47434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0610" y="2840355"/>
                        <a:ext cx="8073390" cy="3973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pic>
        <p:nvPicPr>
          <p:cNvPr id="9219" name="Picture 2" descr="7a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70" y="213995"/>
            <a:ext cx="7234555" cy="6492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Rectangle 2"/>
          <p:cNvSpPr>
            <a:spLocks noGrp="1"/>
          </p:cNvSpPr>
          <p:nvPr>
            <p:ph type="title"/>
          </p:nvPr>
        </p:nvSpPr>
        <p:spPr>
          <a:xfrm>
            <a:off x="457200" y="122555"/>
            <a:ext cx="7543800" cy="824230"/>
          </a:xfrm>
        </p:spPr>
        <p:txBody>
          <a:bodyPr vert="horz" wrap="square" lIns="91440" tIns="45720" rIns="91440" bIns="45720" anchor="b"/>
          <a:lstStyle/>
          <a:p>
            <a:pPr eaLnBrk="1" hangingPunct="1"/>
            <a:r>
              <a:rPr lang="zh-CN" altLang="en-US" dirty="0"/>
              <a:t>外设分类</a:t>
            </a:r>
            <a:endParaRPr lang="zh-CN" altLang="en-US" dirty="0"/>
          </a:p>
        </p:txBody>
      </p:sp>
      <p:sp>
        <p:nvSpPr>
          <p:cNvPr id="3" name="Rectangle 3"/>
          <p:cNvSpPr>
            <a:spLocks noGrp="1"/>
          </p:cNvSpPr>
          <p:nvPr>
            <p:ph idx="1"/>
          </p:nvPr>
        </p:nvSpPr>
        <p:spPr>
          <a:xfrm>
            <a:off x="193675" y="946785"/>
            <a:ext cx="1774190" cy="4411345"/>
          </a:xfrm>
        </p:spPr>
        <p:txBody>
          <a:bodyPr vert="horz" wrap="square" lIns="91440" tIns="45720" rIns="91440" bIns="45720" anchor="t"/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思考：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为什么外设不能直接连接道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上？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思考：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各种外设的设备控制器结构相同吗？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标题 58369"/>
          <p:cNvSpPr>
            <a:spLocks noGrp="1"/>
          </p:cNvSpPr>
          <p:nvPr>
            <p:ph type="title"/>
          </p:nvPr>
        </p:nvSpPr>
        <p:spPr>
          <a:xfrm>
            <a:off x="407670" y="0"/>
            <a:ext cx="7543800" cy="890270"/>
          </a:xfrm>
        </p:spPr>
        <p:txBody>
          <a:bodyPr anchor="ctr"/>
          <a:p>
            <a:r>
              <a:rPr lang="en-US" altLang="zh-CN" sz="4000" dirty="0"/>
              <a:t>7.2  </a:t>
            </a:r>
            <a:r>
              <a:rPr lang="zh-CN" altLang="en-US" sz="4000" dirty="0"/>
              <a:t>磁盘存储设备 </a:t>
            </a:r>
            <a:endParaRPr lang="zh-CN" altLang="en-US" sz="4000" dirty="0"/>
          </a:p>
        </p:txBody>
      </p:sp>
      <p:sp>
        <p:nvSpPr>
          <p:cNvPr id="58371" name="文本占位符 58370"/>
          <p:cNvSpPr>
            <a:spLocks noGrp="1"/>
          </p:cNvSpPr>
          <p:nvPr>
            <p:ph type="body" idx="1"/>
          </p:nvPr>
        </p:nvSpPr>
        <p:spPr>
          <a:xfrm>
            <a:off x="236220" y="802005"/>
            <a:ext cx="8597265" cy="4411345"/>
          </a:xfrm>
        </p:spPr>
        <p:txBody>
          <a:bodyPr/>
          <a:p>
            <a:pPr marL="0" indent="0">
              <a:lnSpc>
                <a:spcPct val="140000"/>
              </a:lnSpc>
              <a:buNone/>
            </a:pPr>
            <a:r>
              <a:rPr lang="en-US" altLang="zh-CN" sz="3200" dirty="0">
                <a:solidFill>
                  <a:srgbClr val="FF00FF"/>
                </a:solidFill>
              </a:rPr>
              <a:t>7.2.1 </a:t>
            </a:r>
            <a:r>
              <a:rPr lang="zh-CN" altLang="en-US" sz="3200" dirty="0">
                <a:solidFill>
                  <a:srgbClr val="FF00FF"/>
                </a:solidFill>
              </a:rPr>
              <a:t>磁记录原理</a:t>
            </a:r>
            <a:r>
              <a:rPr lang="zh-CN" altLang="en-US" sz="2400" dirty="0">
                <a:solidFill>
                  <a:schemeClr val="tx1"/>
                </a:solidFill>
              </a:rPr>
              <a:t>　　　</a:t>
            </a:r>
            <a:r>
              <a:rPr lang="zh-CN" altLang="en-US" sz="2400" dirty="0">
                <a:solidFill>
                  <a:schemeClr val="tx1"/>
                </a:solidFill>
                <a:hlinkClick r:id="rId1" action="ppaction://hlinkfile"/>
              </a:rPr>
              <a:t>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  计算机的外存储器又称</a:t>
            </a:r>
            <a:r>
              <a:rPr lang="zh-CN" altLang="en-US" sz="2400" dirty="0">
                <a:solidFill>
                  <a:srgbClr val="FF0000"/>
                </a:solidFill>
              </a:rPr>
              <a:t>磁表面存储设备，</a:t>
            </a:r>
            <a:r>
              <a:rPr lang="zh-CN" altLang="en-US" sz="2400" dirty="0">
                <a:solidFill>
                  <a:schemeClr val="tx1"/>
                </a:solidFill>
              </a:rPr>
              <a:t>是用某些</a:t>
            </a:r>
            <a:r>
              <a:rPr lang="zh-CN" altLang="en-US" sz="2400" dirty="0">
                <a:solidFill>
                  <a:srgbClr val="FF0000"/>
                </a:solidFill>
              </a:rPr>
              <a:t>磁性材料</a:t>
            </a:r>
            <a:r>
              <a:rPr lang="zh-CN" altLang="en-US" sz="2400" dirty="0">
                <a:solidFill>
                  <a:schemeClr val="tx1"/>
                </a:solidFill>
              </a:rPr>
              <a:t>薄薄地涂在</a:t>
            </a:r>
            <a:r>
              <a:rPr lang="zh-CN" altLang="en-US" sz="2400" dirty="0">
                <a:solidFill>
                  <a:srgbClr val="FF0000"/>
                </a:solidFill>
              </a:rPr>
              <a:t>金属铝或塑料表面</a:t>
            </a:r>
            <a:r>
              <a:rPr lang="zh-CN" altLang="en-US" sz="2400" dirty="0">
                <a:solidFill>
                  <a:schemeClr val="tx1"/>
                </a:solidFill>
              </a:rPr>
              <a:t>作载磁体来存储信息。</a:t>
            </a:r>
            <a:r>
              <a:rPr lang="zh-CN" altLang="en-US" sz="2400" dirty="0">
                <a:solidFill>
                  <a:srgbClr val="FF00FF"/>
                </a:solidFill>
              </a:rPr>
              <a:t>磁盘</a:t>
            </a:r>
            <a:r>
              <a:rPr lang="zh-CN" altLang="en-US" sz="2400" dirty="0">
                <a:solidFill>
                  <a:schemeClr val="tx1"/>
                </a:solidFill>
              </a:rPr>
              <a:t>存储器、</a:t>
            </a:r>
            <a:r>
              <a:rPr lang="zh-CN" altLang="en-US" sz="2400" dirty="0">
                <a:solidFill>
                  <a:srgbClr val="FF00FF"/>
                </a:solidFill>
              </a:rPr>
              <a:t>磁带</a:t>
            </a:r>
            <a:r>
              <a:rPr lang="zh-CN" altLang="en-US" sz="2400" dirty="0">
                <a:solidFill>
                  <a:schemeClr val="tx1"/>
                </a:solidFill>
              </a:rPr>
              <a:t>存储器均属于磁表面存储器。 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优点：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1">
              <a:lnSpc>
                <a:spcPct val="14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(1)</a:t>
            </a:r>
            <a:r>
              <a:rPr lang="zh-CN" altLang="en-US" sz="2000" dirty="0">
                <a:solidFill>
                  <a:srgbClr val="FF00FF"/>
                </a:solidFill>
              </a:rPr>
              <a:t>存储容量大，位价格低；</a:t>
            </a:r>
            <a:r>
              <a:rPr lang="zh-CN" altLang="en-US" sz="2000" dirty="0">
                <a:solidFill>
                  <a:schemeClr val="tx1"/>
                </a:solidFill>
              </a:rPr>
              <a:t> （作为</a:t>
            </a:r>
            <a:r>
              <a:rPr lang="zh-CN" altLang="en-US" sz="2000" dirty="0">
                <a:solidFill>
                  <a:srgbClr val="FF00FF"/>
                </a:solidFill>
                <a:sym typeface="+mn-ea"/>
              </a:rPr>
              <a:t>大容量</a:t>
            </a:r>
            <a:r>
              <a:rPr lang="zh-CN" altLang="en-US" sz="2000" dirty="0">
                <a:solidFill>
                  <a:srgbClr val="FF00FF"/>
                </a:solidFill>
                <a:sym typeface="+mn-ea"/>
              </a:rPr>
              <a:t>辅助</a:t>
            </a:r>
            <a:r>
              <a:rPr lang="zh-CN" altLang="en-US" sz="2000" dirty="0">
                <a:solidFill>
                  <a:srgbClr val="FF00FF"/>
                </a:solidFill>
                <a:sym typeface="+mn-ea"/>
              </a:rPr>
              <a:t>存储器</a:t>
            </a:r>
            <a:r>
              <a:rPr lang="zh-CN" altLang="en-US" sz="2000" dirty="0">
                <a:sym typeface="+mn-ea"/>
              </a:rPr>
              <a:t>使用</a:t>
            </a:r>
            <a:r>
              <a:rPr lang="zh-CN" altLang="en-US" sz="2000" dirty="0">
                <a:solidFill>
                  <a:schemeClr val="tx1"/>
                </a:solidFill>
              </a:rPr>
              <a:t>）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1">
              <a:lnSpc>
                <a:spcPct val="14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(2)</a:t>
            </a:r>
            <a:r>
              <a:rPr lang="zh-CN" altLang="en-US" sz="2000" dirty="0">
                <a:solidFill>
                  <a:schemeClr val="tx1"/>
                </a:solidFill>
              </a:rPr>
              <a:t>记录介质可以重复使用；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1">
              <a:lnSpc>
                <a:spcPct val="14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(3)</a:t>
            </a:r>
            <a:r>
              <a:rPr lang="zh-CN" altLang="en-US" sz="2000" dirty="0">
                <a:solidFill>
                  <a:schemeClr val="tx1"/>
                </a:solidFill>
              </a:rPr>
              <a:t>记录信息可以</a:t>
            </a:r>
            <a:r>
              <a:rPr lang="zh-CN" altLang="en-US" sz="2000" dirty="0">
                <a:solidFill>
                  <a:srgbClr val="FF00FF"/>
                </a:solidFill>
              </a:rPr>
              <a:t>长期保存而不丢失</a:t>
            </a:r>
            <a:r>
              <a:rPr lang="zh-CN" altLang="en-US" sz="2000" dirty="0">
                <a:solidFill>
                  <a:schemeClr val="tx1"/>
                </a:solidFill>
              </a:rPr>
              <a:t>，甚至可以脱机存档；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1">
              <a:lnSpc>
                <a:spcPct val="14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(4)</a:t>
            </a:r>
            <a:r>
              <a:rPr lang="zh-CN" altLang="en-US" sz="2000" dirty="0">
                <a:solidFill>
                  <a:schemeClr val="tx1"/>
                </a:solidFill>
              </a:rPr>
              <a:t>非破坏性读出，读出时不需要再生信息 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缺点：</a:t>
            </a:r>
            <a:r>
              <a:rPr lang="zh-CN" altLang="en-US" sz="2400" dirty="0">
                <a:solidFill>
                  <a:srgbClr val="FF00FF"/>
                </a:solidFill>
              </a:rPr>
              <a:t>存取速度较慢</a:t>
            </a:r>
            <a:r>
              <a:rPr lang="zh-CN" altLang="en-US" sz="2400" dirty="0">
                <a:solidFill>
                  <a:schemeClr val="tx1"/>
                </a:solidFill>
              </a:rPr>
              <a:t>，机械结构复杂，对工作环境要求较高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4" descr="7a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3413125"/>
            <a:ext cx="5637530" cy="344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dirty="0"/>
              <a:t>7.2</a:t>
            </a:r>
            <a:r>
              <a:rPr lang="zh-CN" altLang="en-US" dirty="0"/>
              <a:t>磁盘存储设备</a:t>
            </a:r>
            <a:endParaRPr lang="zh-CN" altLang="en-US" dirty="0"/>
          </a:p>
        </p:txBody>
      </p:sp>
      <p:sp>
        <p:nvSpPr>
          <p:cNvPr id="11268" name="Rectangle 3"/>
          <p:cNvSpPr>
            <a:spLocks noGrp="1"/>
          </p:cNvSpPr>
          <p:nvPr>
            <p:ph idx="1"/>
          </p:nvPr>
        </p:nvSpPr>
        <p:spPr>
          <a:xfrm>
            <a:off x="176530" y="1124585"/>
            <a:ext cx="8544560" cy="2277110"/>
          </a:xfrm>
          <a:noFill/>
        </p:spPr>
        <p:txBody>
          <a:bodyPr vert="horz" wrap="square" lIns="91440" tIns="45720" rIns="91440" bIns="45720" anchor="t"/>
          <a:lstStyle/>
          <a:p>
            <a:pPr marL="0" indent="0" eaLnBrk="1" hangingPunct="1">
              <a:lnSpc>
                <a:spcPct val="110000"/>
              </a:lnSpc>
              <a:buNone/>
            </a:pPr>
            <a:r>
              <a:rPr lang="zh-CN" altLang="en-US" sz="2400" dirty="0"/>
              <a:t>写：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写线圈中通过一定方向的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脉冲电流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时，载磁体就被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磁化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成相应极性的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磁化元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（正向电流，正向磁化，写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sz="2400" dirty="0">
                <a:solidFill>
                  <a:srgbClr val="FF0000"/>
                </a:solidFill>
                <a:sym typeface="+mn-ea"/>
              </a:rPr>
              <a:t>。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负向电流，反向磁化，写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zh-CN" altLang="en-US" sz="2400" dirty="0"/>
              <a:t>读：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当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磁头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经过不同磁化状态的磁化元时，读线圈会产生不同方向的感应电势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（读出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）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110000"/>
              </a:lnSpc>
            </a:pPr>
            <a:endParaRPr lang="zh-CN" altLang="en-US" sz="2400" dirty="0">
              <a:sym typeface="+mn-ea"/>
            </a:endParaRPr>
          </a:p>
          <a:p>
            <a:pPr eaLnBrk="1" hangingPunct="1">
              <a:lnSpc>
                <a:spcPct val="110000"/>
              </a:lnSpc>
            </a:pPr>
            <a:endParaRPr lang="zh-CN" altLang="en-US" sz="2400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80000"/>
              </a:lnSpc>
              <a:buNone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96280" y="4364990"/>
            <a:ext cx="3025140" cy="968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写：电生磁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pPr eaLnBrk="1" hangingPunct="1">
              <a:buNone/>
            </a:pPr>
            <a:endParaRPr lang="zh-CN" altLang="en-US" sz="9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  <a:p>
            <a:pPr eaLnBrk="1" hangingPunct="1"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读：磁生电</a:t>
            </a:r>
            <a:endParaRPr lang="zh-CN" altLang="en-US" sz="2400" dirty="0">
              <a:solidFill>
                <a:srgbClr val="0000FF"/>
              </a:solidFill>
              <a:latin typeface="方正粗黑宋简体" panose="02000000000000000000" charset="-122"/>
              <a:ea typeface="方正粗黑宋简体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000" dirty="0"/>
            </a:fld>
            <a:endParaRPr lang="en-US" altLang="zh-CN" sz="1000" dirty="0"/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>
          <a:xfrm>
            <a:off x="218440" y="0"/>
            <a:ext cx="7543800" cy="721360"/>
          </a:xfrm>
        </p:spPr>
        <p:txBody>
          <a:bodyPr vert="horz" wrap="square" lIns="91440" tIns="45720" rIns="91440" bIns="45720" anchor="b"/>
          <a:lstStyle/>
          <a:p>
            <a:pPr eaLnBrk="1" hangingPunct="1"/>
            <a:r>
              <a:rPr lang="en-US" altLang="zh-CN" dirty="0"/>
              <a:t>7.2.2 </a:t>
            </a:r>
            <a:r>
              <a:rPr lang="zh-CN" altLang="en-US" dirty="0"/>
              <a:t>磁盘的组成和分类</a:t>
            </a:r>
            <a:endParaRPr lang="zh-CN" altLang="en-US" dirty="0"/>
          </a:p>
        </p:txBody>
      </p:sp>
      <p:sp>
        <p:nvSpPr>
          <p:cNvPr id="3" name="Rectangle 3"/>
          <p:cNvSpPr>
            <a:spLocks noGrp="1"/>
          </p:cNvSpPr>
          <p:nvPr>
            <p:ph idx="1"/>
          </p:nvPr>
        </p:nvSpPr>
        <p:spPr>
          <a:xfrm>
            <a:off x="79375" y="721360"/>
            <a:ext cx="8229600" cy="509270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80000"/>
              </a:lnSpc>
              <a:buNone/>
            </a:pPr>
            <a:r>
              <a:rPr lang="zh-CN" altLang="en-US" sz="2400" dirty="0">
                <a:sym typeface="+mn-ea"/>
              </a:rPr>
              <a:t>硬盘存取功能逻辑结构：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由</a:t>
            </a:r>
            <a:r>
              <a:rPr lang="zh-CN" altLang="en-US" sz="2400" dirty="0">
                <a:solidFill>
                  <a:srgbClr val="0000FF"/>
                </a:solidFill>
                <a:sym typeface="+mn-ea"/>
              </a:rPr>
              <a:t>磁记录介质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2400" dirty="0">
                <a:solidFill>
                  <a:srgbClr val="FF00FF"/>
                </a:solidFill>
                <a:sym typeface="+mn-ea"/>
              </a:rPr>
              <a:t>磁盘控制器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、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                       </a:t>
            </a:r>
            <a:r>
              <a:rPr lang="zh-CN" altLang="en-US" sz="2400" dirty="0">
                <a:solidFill>
                  <a:srgbClr val="FFC000"/>
                </a:solidFill>
                <a:sym typeface="+mn-ea"/>
              </a:rPr>
              <a:t>磁盘驱动器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部分构成。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193800" y="1500505"/>
          <a:ext cx="7950200" cy="5357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943850" imgH="5353050" progId="Paint.Picture">
                  <p:embed/>
                </p:oleObj>
              </mc:Choice>
              <mc:Fallback>
                <p:oleObj name="" r:id="rId1" imgW="7943850" imgH="53530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93800" y="1500505"/>
                        <a:ext cx="7950200" cy="5357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188085" y="2618105"/>
            <a:ext cx="2132965" cy="516890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80155" y="1772920"/>
            <a:ext cx="2259965" cy="484505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76415" y="3134995"/>
            <a:ext cx="1955800" cy="484505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11730" y="3500755"/>
            <a:ext cx="1574800" cy="418465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87900" y="3159760"/>
            <a:ext cx="1291590" cy="459740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07765" y="4284980"/>
            <a:ext cx="1168400" cy="459740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76190" y="4580890"/>
            <a:ext cx="981075" cy="1259840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3895" y="2736215"/>
            <a:ext cx="46355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①</a:t>
            </a:r>
            <a:endParaRPr lang="zh-CN" altLang="en-US" sz="22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86280" y="3573145"/>
            <a:ext cx="53721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②</a:t>
            </a:r>
            <a:endParaRPr lang="zh-CN" altLang="en-US" sz="22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04210" y="4284980"/>
            <a:ext cx="46355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③</a:t>
            </a:r>
            <a:endParaRPr lang="zh-CN" altLang="en-US" sz="22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66285" y="4796790"/>
            <a:ext cx="50990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④</a:t>
            </a:r>
            <a:endParaRPr lang="zh-CN" altLang="en-US" sz="22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78680" y="5238750"/>
            <a:ext cx="46355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2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①</a:t>
            </a:r>
            <a:endParaRPr lang="zh-CN" altLang="en-US" sz="22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47720" y="4580890"/>
            <a:ext cx="53721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②</a:t>
            </a:r>
            <a:endParaRPr lang="zh-CN" altLang="en-US" sz="22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04435" y="3533140"/>
            <a:ext cx="12706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③</a:t>
            </a:r>
            <a:endParaRPr lang="zh-CN" altLang="en-US" sz="22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62240" y="3644900"/>
            <a:ext cx="50990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④</a:t>
            </a:r>
            <a:endParaRPr lang="zh-CN" altLang="en-US" sz="22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5" name="Picture 2" descr="7a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" y="3178810"/>
            <a:ext cx="9019540" cy="3794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0" name="标题 68609"/>
          <p:cNvSpPr>
            <a:spLocks noGrp="1"/>
          </p:cNvSpPr>
          <p:nvPr>
            <p:ph type="title"/>
          </p:nvPr>
        </p:nvSpPr>
        <p:spPr>
          <a:xfrm>
            <a:off x="456248" y="116523"/>
            <a:ext cx="8229600" cy="490537"/>
          </a:xfrm>
        </p:spPr>
        <p:txBody>
          <a:bodyPr anchor="ctr"/>
          <a:p>
            <a:r>
              <a:rPr lang="en-US" altLang="zh-CN" sz="4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7.2.2  </a:t>
            </a:r>
            <a:r>
              <a:rPr lang="zh-CN" altLang="en-US" sz="40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磁盘的组成和分类</a:t>
            </a:r>
            <a:endParaRPr lang="zh-CN" altLang="en-US" sz="40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8611" name="文本占位符 68610"/>
          <p:cNvSpPr>
            <a:spLocks noGrp="1"/>
          </p:cNvSpPr>
          <p:nvPr>
            <p:ph type="body" idx="1"/>
          </p:nvPr>
        </p:nvSpPr>
        <p:spPr>
          <a:xfrm>
            <a:off x="191135" y="692785"/>
            <a:ext cx="8785225" cy="811530"/>
          </a:xfrm>
        </p:spPr>
        <p:txBody>
          <a:bodyPr/>
          <a:p>
            <a:pPr>
              <a:lnSpc>
                <a:spcPct val="8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硬盘分类：</a:t>
            </a:r>
            <a:endParaRPr lang="zh-CN" altLang="en-US" sz="2400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按盘片结构分为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可换盘片式：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盘片可更换，可脱机保存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80000"/>
              </a:lnSpc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固定盘片式：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一组盘片固定在主轴上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按磁头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结构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也分为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可移动磁头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一个盘面的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磁道共用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一个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磁头，磁头要移动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lang="zh-CN" altLang="en-US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固定磁头</a:t>
            </a:r>
            <a:r>
              <a:rPr lang="en-US" altLang="zh-CN" sz="2400" dirty="0">
                <a:solidFill>
                  <a:srgbClr val="FF00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(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一个盘面的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每个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磁道都有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一个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磁头，磁头固定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indent="0">
              <a:lnSpc>
                <a:spcPct val="80000"/>
              </a:lnSpc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4655" y="4209415"/>
            <a:ext cx="474345" cy="328930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99205" y="4209415"/>
            <a:ext cx="474345" cy="328930"/>
          </a:xfrm>
          <a:prstGeom prst="rect">
            <a:avLst/>
          </a:prstGeom>
          <a:solidFill>
            <a:srgbClr val="FF00FF">
              <a:alpha val="31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50870" y="5001260"/>
            <a:ext cx="502285" cy="500380"/>
          </a:xfrm>
          <a:prstGeom prst="rect">
            <a:avLst/>
          </a:prstGeom>
          <a:solidFill>
            <a:srgbClr val="FFFF00">
              <a:alpha val="37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91050" y="3378835"/>
            <a:ext cx="502285" cy="257810"/>
          </a:xfrm>
          <a:prstGeom prst="rect">
            <a:avLst/>
          </a:prstGeom>
          <a:solidFill>
            <a:srgbClr val="FFFF00">
              <a:alpha val="37000"/>
            </a:srgb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1478941-13b0-44af-b93e-834428419281}"/>
  <p:tag name="TABLE_ENDDRAG_ORIGIN_RECT" val="520*142"/>
  <p:tag name="TABLE_ENDDRAG_RECT" val="31*196*520*142"/>
</p:tagLst>
</file>

<file path=ppt/tags/tag2.xml><?xml version="1.0" encoding="utf-8"?>
<p:tagLst xmlns:p="http://schemas.openxmlformats.org/presentationml/2006/main">
  <p:tag name="KSO_WPP_MARK_KEY" val="474ee825-01a2-4eb7-9a28-260ddbe8fbca"/>
  <p:tag name="COMMONDATA" val="eyJoZGlkIjoiZTA1OGViMDJjMGQzMThmMGQ1YTI1NDM3MGFlZjFjZWYifQ=="/>
  <p:tag name="commondata" val="eyJoZGlkIjoiZDk3NmJkYjNkZGMzMmIwNWRmZThiNjcyN2RhNzBiOWUifQ=="/>
</p:tagLst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5365</Words>
  <Application>WPS 演示</Application>
  <PresentationFormat>全屏显示(4:3)</PresentationFormat>
  <Paragraphs>402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30</vt:i4>
      </vt:variant>
    </vt:vector>
  </HeadingPairs>
  <TitlesOfParts>
    <vt:vector size="55" baseType="lpstr">
      <vt:lpstr>Arial</vt:lpstr>
      <vt:lpstr>宋体</vt:lpstr>
      <vt:lpstr>Wingdings</vt:lpstr>
      <vt:lpstr>黑体</vt:lpstr>
      <vt:lpstr>Times New Roman</vt:lpstr>
      <vt:lpstr>隶书</vt:lpstr>
      <vt:lpstr>Wingdings</vt:lpstr>
      <vt:lpstr>方正粗黑宋简体</vt:lpstr>
      <vt:lpstr>微软雅黑</vt:lpstr>
      <vt:lpstr>Arial Unicode MS</vt:lpstr>
      <vt:lpstr>Network</vt:lpstr>
      <vt:lpstr>默认设计模板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第七章   外围设备</vt:lpstr>
      <vt:lpstr>7.1外围设备概述</vt:lpstr>
      <vt:lpstr>7.1外围设备概述</vt:lpstr>
      <vt:lpstr>PowerPoint 演示文稿</vt:lpstr>
      <vt:lpstr>外设分类</vt:lpstr>
      <vt:lpstr>7.2  磁盘存储设备 </vt:lpstr>
      <vt:lpstr>7.2磁盘存储设备</vt:lpstr>
      <vt:lpstr>7.2.2 磁盘的组成和分类</vt:lpstr>
      <vt:lpstr>7.2.2  磁盘的组成和分类</vt:lpstr>
      <vt:lpstr>7.2.2  磁盘的组成和分类</vt:lpstr>
      <vt:lpstr>PowerPoint 演示文稿</vt:lpstr>
      <vt:lpstr>磁盘控制器</vt:lpstr>
      <vt:lpstr>7.2.4  磁盘上信息的分布</vt:lpstr>
      <vt:lpstr>7.2  磁盘存储设备</vt:lpstr>
      <vt:lpstr>7.2.5 磁盘存储器的技术指标</vt:lpstr>
      <vt:lpstr>7.2.5 磁盘存储器的技术指标</vt:lpstr>
      <vt:lpstr>7.2.5 磁盘存储器的技术指标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7.3  磁盘存储设备的技术发展</vt:lpstr>
      <vt:lpstr>7.3.1  磁盘Cache</vt:lpstr>
      <vt:lpstr>7.3.1  磁盘Cache</vt:lpstr>
      <vt:lpstr>7.3.2  磁盘阵列RAID</vt:lpstr>
      <vt:lpstr>7.3.2  磁盘阵列RAID</vt:lpstr>
      <vt:lpstr>机械硬盘 和 固态硬盘（增加）</vt:lpstr>
      <vt:lpstr>常见的外设（自学）</vt:lpstr>
      <vt:lpstr>作业</vt:lpstr>
    </vt:vector>
  </TitlesOfParts>
  <Company>Ningbo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第七章   外围设备</dc:title>
  <dc:creator>杨旭东</dc:creator>
  <cp:lastModifiedBy>李艳军（杨林妈妈）</cp:lastModifiedBy>
  <cp:revision>172</cp:revision>
  <dcterms:created xsi:type="dcterms:W3CDTF">2008-05-19T20:46:00Z</dcterms:created>
  <dcterms:modified xsi:type="dcterms:W3CDTF">2024-09-02T04:11:23Z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711B085D965446D09B2D838378B175AE</vt:lpwstr>
  </property>
</Properties>
</file>